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wordprocessingml.document" Extension="docx"/>
  <Default ContentType="application/vnd.openxmlformats-officedocument.vmlDrawing" Extension="vml"/>
  <Default ContentType="application/msword" Extension="doc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inkml+xml" PartName="/ppt/ink/ink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61" r:id="rId2"/>
    <p:sldId id="273" r:id="rId3"/>
    <p:sldId id="276" r:id="rId4"/>
    <p:sldId id="259" r:id="rId5"/>
    <p:sldId id="333" r:id="rId6"/>
    <p:sldId id="281" r:id="rId7"/>
    <p:sldId id="299" r:id="rId8"/>
    <p:sldId id="300" r:id="rId9"/>
    <p:sldId id="303" r:id="rId10"/>
    <p:sldId id="289" r:id="rId11"/>
    <p:sldId id="268" r:id="rId12"/>
    <p:sldId id="272" r:id="rId13"/>
    <p:sldId id="269" r:id="rId14"/>
    <p:sldId id="337" r:id="rId15"/>
    <p:sldId id="353" r:id="rId16"/>
    <p:sldId id="349" r:id="rId17"/>
    <p:sldId id="304" r:id="rId18"/>
    <p:sldId id="340" r:id="rId19"/>
    <p:sldId id="264" r:id="rId20"/>
    <p:sldId id="335" r:id="rId21"/>
    <p:sldId id="278" r:id="rId22"/>
    <p:sldId id="292" r:id="rId23"/>
    <p:sldId id="338" r:id="rId24"/>
    <p:sldId id="308" r:id="rId25"/>
    <p:sldId id="307" r:id="rId26"/>
    <p:sldId id="277" r:id="rId27"/>
    <p:sldId id="331" r:id="rId28"/>
    <p:sldId id="310" r:id="rId29"/>
    <p:sldId id="324" r:id="rId30"/>
    <p:sldId id="326" r:id="rId31"/>
    <p:sldId id="309" r:id="rId32"/>
    <p:sldId id="317" r:id="rId33"/>
    <p:sldId id="314" r:id="rId34"/>
    <p:sldId id="332" r:id="rId35"/>
    <p:sldId id="328" r:id="rId36"/>
    <p:sldId id="320" r:id="rId37"/>
    <p:sldId id="341" r:id="rId38"/>
    <p:sldId id="342" r:id="rId39"/>
    <p:sldId id="344" r:id="rId40"/>
    <p:sldId id="313" r:id="rId41"/>
    <p:sldId id="346" r:id="rId42"/>
    <p:sldId id="354" r:id="rId43"/>
    <p:sldId id="345" r:id="rId44"/>
    <p:sldId id="347" r:id="rId45"/>
    <p:sldId id="350" r:id="rId46"/>
    <p:sldId id="291" r:id="rId47"/>
    <p:sldId id="290" r:id="rId48"/>
    <p:sldId id="282" r:id="rId49"/>
    <p:sldId id="302" r:id="rId50"/>
    <p:sldId id="297" r:id="rId51"/>
    <p:sldId id="286" r:id="rId52"/>
    <p:sldId id="287" r:id="rId53"/>
    <p:sldId id="288" r:id="rId54"/>
    <p:sldId id="294" r:id="rId55"/>
    <p:sldId id="275" r:id="rId56"/>
    <p:sldId id="311" r:id="rId57"/>
    <p:sldId id="301" r:id="rId58"/>
    <p:sldId id="312" r:id="rId59"/>
    <p:sldId id="355" r:id="rId60"/>
    <p:sldId id="306" r:id="rId61"/>
    <p:sldId id="305" r:id="rId62"/>
    <p:sldId id="285" r:id="rId63"/>
    <p:sldId id="274" r:id="rId64"/>
    <p:sldId id="258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6699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54" autoAdjust="0"/>
  </p:normalViewPr>
  <p:slideViewPr>
    <p:cSldViewPr>
      <p:cViewPr varScale="1">
        <p:scale>
          <a:sx n="54" d="100"/>
          <a:sy n="54" d="100"/>
        </p:scale>
        <p:origin x="895" y="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964"/>
    </p:cViewPr>
  </p:sorterViewPr>
  <p:notesViewPr>
    <p:cSldViewPr>
      <p:cViewPr varScale="1">
        <p:scale>
          <a:sx n="82" d="100"/>
          <a:sy n="82" d="100"/>
        </p:scale>
        <p:origin x="32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0C9E1-A520-4699-B04C-0DE149FCA5F9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18F14-ABFA-429A-9AFB-2F595336C122}">
      <dgm:prSet phldrT="[Текст]" custT="1"/>
      <dgm:spPr/>
      <dgm:t>
        <a:bodyPr/>
        <a:lstStyle/>
        <a:p>
          <a:r>
            <a:rPr lang="ru-RU" sz="2000" dirty="0" smtClean="0">
              <a:latin typeface="Arial Black" panose="020B0A04020102020204" pitchFamily="34" charset="0"/>
            </a:rPr>
            <a:t>достаточный словарный запас</a:t>
          </a:r>
          <a:endParaRPr lang="ru-RU" sz="2000" dirty="0">
            <a:latin typeface="Arial Black" panose="020B0A04020102020204" pitchFamily="34" charset="0"/>
          </a:endParaRPr>
        </a:p>
      </dgm:t>
    </dgm:pt>
    <dgm:pt modelId="{4551DD3D-4CD3-42A6-8097-13AD616FDAB4}" type="parTrans" cxnId="{E434C128-E718-45E8-982D-9A163C3AD123}">
      <dgm:prSet/>
      <dgm:spPr/>
      <dgm:t>
        <a:bodyPr/>
        <a:lstStyle/>
        <a:p>
          <a:endParaRPr lang="ru-RU"/>
        </a:p>
      </dgm:t>
    </dgm:pt>
    <dgm:pt modelId="{39109636-9F9D-442D-81A4-378F21B19175}" type="sibTrans" cxnId="{E434C128-E718-45E8-982D-9A163C3AD123}">
      <dgm:prSet/>
      <dgm:spPr/>
      <dgm:t>
        <a:bodyPr/>
        <a:lstStyle/>
        <a:p>
          <a:endParaRPr lang="ru-RU"/>
        </a:p>
      </dgm:t>
    </dgm:pt>
    <dgm:pt modelId="{E853D5E7-A2D0-4B67-928D-7164B0289245}">
      <dgm:prSet phldrT="[Текст]" phldr="1"/>
      <dgm:spPr/>
      <dgm:t>
        <a:bodyPr/>
        <a:lstStyle/>
        <a:p>
          <a:endParaRPr lang="ru-RU" dirty="0"/>
        </a:p>
      </dgm:t>
    </dgm:pt>
    <dgm:pt modelId="{787AF26B-0E79-43B9-AD12-59A12E39F114}" type="parTrans" cxnId="{29798AED-B8BB-4266-8AEB-44684AEE207B}">
      <dgm:prSet/>
      <dgm:spPr/>
      <dgm:t>
        <a:bodyPr/>
        <a:lstStyle/>
        <a:p>
          <a:endParaRPr lang="ru-RU"/>
        </a:p>
      </dgm:t>
    </dgm:pt>
    <dgm:pt modelId="{760991B8-A2C9-4F3C-BFDA-2359A15C6001}" type="sibTrans" cxnId="{29798AED-B8BB-4266-8AEB-44684AEE207B}">
      <dgm:prSet/>
      <dgm:spPr/>
      <dgm:t>
        <a:bodyPr/>
        <a:lstStyle/>
        <a:p>
          <a:endParaRPr lang="ru-RU"/>
        </a:p>
      </dgm:t>
    </dgm:pt>
    <dgm:pt modelId="{DD650FE6-DDF5-4DB9-BDF7-F10499406E6B}">
      <dgm:prSet custT="1"/>
      <dgm:spPr/>
      <dgm:t>
        <a:bodyPr/>
        <a:lstStyle/>
        <a:p>
          <a:r>
            <a:rPr lang="ru-RU" sz="1800" b="1" dirty="0" smtClean="0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правильное  произношение звуков </a:t>
          </a:r>
        </a:p>
      </dgm:t>
    </dgm:pt>
    <dgm:pt modelId="{4DB6A298-C3FA-4463-9024-B1FAC000917C}" type="parTrans" cxnId="{4A005E98-0B7D-4601-8BA2-AA089A90A896}">
      <dgm:prSet/>
      <dgm:spPr/>
      <dgm:t>
        <a:bodyPr/>
        <a:lstStyle/>
        <a:p>
          <a:endParaRPr lang="ru-RU"/>
        </a:p>
      </dgm:t>
    </dgm:pt>
    <dgm:pt modelId="{FF22551D-1B5A-4419-B95D-3FCD74D560F3}" type="sibTrans" cxnId="{4A005E98-0B7D-4601-8BA2-AA089A90A896}">
      <dgm:prSet/>
      <dgm:spPr/>
      <dgm:t>
        <a:bodyPr/>
        <a:lstStyle/>
        <a:p>
          <a:endParaRPr lang="ru-RU"/>
        </a:p>
      </dgm:t>
    </dgm:pt>
    <dgm:pt modelId="{3063420E-DB28-4D1A-97E9-55AB446A40CC}">
      <dgm:prSet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Развитый фонематический слух</a:t>
          </a:r>
          <a:endParaRPr lang="ru-RU" sz="1600" dirty="0">
            <a:latin typeface="Arial Black" panose="020B0A04020102020204" pitchFamily="34" charset="0"/>
          </a:endParaRPr>
        </a:p>
      </dgm:t>
    </dgm:pt>
    <dgm:pt modelId="{74A25C63-6BAF-46AC-ABEA-70273D26F023}" type="parTrans" cxnId="{3C892DCA-C38F-4800-A1FE-B72BD86C62E7}">
      <dgm:prSet/>
      <dgm:spPr/>
      <dgm:t>
        <a:bodyPr/>
        <a:lstStyle/>
        <a:p>
          <a:endParaRPr lang="ru-RU"/>
        </a:p>
      </dgm:t>
    </dgm:pt>
    <dgm:pt modelId="{6236E13D-2CEB-4BA3-8271-3E312B805993}" type="sibTrans" cxnId="{3C892DCA-C38F-4800-A1FE-B72BD86C62E7}">
      <dgm:prSet/>
      <dgm:spPr/>
      <dgm:t>
        <a:bodyPr/>
        <a:lstStyle/>
        <a:p>
          <a:endParaRPr lang="ru-RU"/>
        </a:p>
      </dgm:t>
    </dgm:pt>
    <dgm:pt modelId="{B804EEEE-2ABA-42C8-9726-75823FD31ACB}">
      <dgm:prSet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владение элементарными навыками звукового анализа</a:t>
          </a:r>
          <a:endParaRPr lang="ru-RU" sz="1600" dirty="0">
            <a:latin typeface="Arial Black" panose="020B0A04020102020204" pitchFamily="34" charset="0"/>
          </a:endParaRPr>
        </a:p>
      </dgm:t>
    </dgm:pt>
    <dgm:pt modelId="{A4890D97-2195-4E23-8720-2AC12219297E}" type="parTrans" cxnId="{865749D2-2B35-4AE2-83AE-93243ED08701}">
      <dgm:prSet/>
      <dgm:spPr/>
      <dgm:t>
        <a:bodyPr/>
        <a:lstStyle/>
        <a:p>
          <a:endParaRPr lang="ru-RU"/>
        </a:p>
      </dgm:t>
    </dgm:pt>
    <dgm:pt modelId="{472AED5E-7314-42CC-8A1E-61353447FB0E}" type="sibTrans" cxnId="{865749D2-2B35-4AE2-83AE-93243ED08701}">
      <dgm:prSet/>
      <dgm:spPr/>
      <dgm:t>
        <a:bodyPr/>
        <a:lstStyle/>
        <a:p>
          <a:endParaRPr lang="ru-RU"/>
        </a:p>
      </dgm:t>
    </dgm:pt>
    <dgm:pt modelId="{DE187498-CDE5-4DE9-A735-E85BF3B97970}">
      <dgm:prSet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развитая связная речь,  умение составлять рассказ по серии картинок</a:t>
          </a:r>
          <a:endParaRPr lang="ru-RU" sz="1600" dirty="0">
            <a:latin typeface="Arial Black" panose="020B0A04020102020204" pitchFamily="34" charset="0"/>
          </a:endParaRPr>
        </a:p>
      </dgm:t>
    </dgm:pt>
    <dgm:pt modelId="{C00DB4D4-03F0-4DFA-A992-0E1BE2CA33BA}" type="parTrans" cxnId="{04E21D05-456A-46B6-9382-50F3FD722FD5}">
      <dgm:prSet/>
      <dgm:spPr/>
      <dgm:t>
        <a:bodyPr/>
        <a:lstStyle/>
        <a:p>
          <a:endParaRPr lang="ru-RU"/>
        </a:p>
      </dgm:t>
    </dgm:pt>
    <dgm:pt modelId="{450BBE99-39CA-46C3-8DF2-045FA8AE4E23}" type="sibTrans" cxnId="{04E21D05-456A-46B6-9382-50F3FD722FD5}">
      <dgm:prSet/>
      <dgm:spPr/>
      <dgm:t>
        <a:bodyPr/>
        <a:lstStyle/>
        <a:p>
          <a:endParaRPr lang="ru-RU"/>
        </a:p>
      </dgm:t>
    </dgm:pt>
    <dgm:pt modelId="{DD77A053-62E9-4619-8F38-77E7555AC1EC}">
      <dgm:prSet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развитая мелкая моторика рук</a:t>
          </a:r>
          <a:endParaRPr lang="ru-RU" sz="1600" dirty="0">
            <a:latin typeface="Arial Black" panose="020B0A04020102020204" pitchFamily="34" charset="0"/>
          </a:endParaRPr>
        </a:p>
      </dgm:t>
    </dgm:pt>
    <dgm:pt modelId="{7AF0D6D2-29B5-46CE-B7DA-42103A2AE4F6}" type="parTrans" cxnId="{CCE58EBB-696A-4754-ABBC-DAE7A8FF6103}">
      <dgm:prSet/>
      <dgm:spPr/>
      <dgm:t>
        <a:bodyPr/>
        <a:lstStyle/>
        <a:p>
          <a:endParaRPr lang="ru-RU"/>
        </a:p>
      </dgm:t>
    </dgm:pt>
    <dgm:pt modelId="{35FBB09C-DE55-4D34-A6AD-5AC86A1FD436}" type="sibTrans" cxnId="{CCE58EBB-696A-4754-ABBC-DAE7A8FF6103}">
      <dgm:prSet/>
      <dgm:spPr/>
      <dgm:t>
        <a:bodyPr/>
        <a:lstStyle/>
        <a:p>
          <a:endParaRPr lang="ru-RU"/>
        </a:p>
      </dgm:t>
    </dgm:pt>
    <dgm:pt modelId="{C5C47004-38C0-43E7-A9EB-FD1EDD41E472}">
      <dgm:prSet phldrT="[Текст]" phldr="1"/>
      <dgm:spPr/>
      <dgm:t>
        <a:bodyPr/>
        <a:lstStyle/>
        <a:p>
          <a:endParaRPr lang="ru-RU"/>
        </a:p>
      </dgm:t>
    </dgm:pt>
    <dgm:pt modelId="{E054EE66-62E4-4ABA-8D79-E74AA5FA07ED}" type="sibTrans" cxnId="{827123CC-E32A-42F2-8005-E94EA114BA9B}">
      <dgm:prSet/>
      <dgm:spPr/>
      <dgm:t>
        <a:bodyPr/>
        <a:lstStyle/>
        <a:p>
          <a:endParaRPr lang="ru-RU"/>
        </a:p>
      </dgm:t>
    </dgm:pt>
    <dgm:pt modelId="{8CBD1D98-5F04-4B88-88E8-3BA3CA245BD5}" type="parTrans" cxnId="{827123CC-E32A-42F2-8005-E94EA114BA9B}">
      <dgm:prSet/>
      <dgm:spPr/>
      <dgm:t>
        <a:bodyPr/>
        <a:lstStyle/>
        <a:p>
          <a:endParaRPr lang="ru-RU"/>
        </a:p>
      </dgm:t>
    </dgm:pt>
    <dgm:pt modelId="{C1A5A62C-AD61-4E46-8582-48842D6BECB4}">
      <dgm:prSet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Составление и грамматически правильное оформление предложений из 3-4 слов</a:t>
          </a:r>
          <a:endParaRPr lang="ru-RU" sz="1600" dirty="0">
            <a:latin typeface="Arial Black" panose="020B0A04020102020204" pitchFamily="34" charset="0"/>
          </a:endParaRPr>
        </a:p>
      </dgm:t>
    </dgm:pt>
    <dgm:pt modelId="{15CE4143-61B1-41E8-B0B6-F10690A95DB5}" type="parTrans" cxnId="{46854402-9617-4F59-AF91-71C4C86F4BEB}">
      <dgm:prSet/>
      <dgm:spPr/>
      <dgm:t>
        <a:bodyPr/>
        <a:lstStyle/>
        <a:p>
          <a:endParaRPr lang="ru-RU"/>
        </a:p>
      </dgm:t>
    </dgm:pt>
    <dgm:pt modelId="{BBE65615-843B-4CA6-8979-0AF6C6A87030}" type="sibTrans" cxnId="{46854402-9617-4F59-AF91-71C4C86F4BEB}">
      <dgm:prSet/>
      <dgm:spPr/>
      <dgm:t>
        <a:bodyPr/>
        <a:lstStyle/>
        <a:p>
          <a:endParaRPr lang="ru-RU"/>
        </a:p>
      </dgm:t>
    </dgm:pt>
    <dgm:pt modelId="{30A8CB1C-CE9F-449F-8F77-F5A150BBD577}" type="pres">
      <dgm:prSet presAssocID="{8B40C9E1-A520-4699-B04C-0DE149FCA5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C62079-0CA3-44D1-9125-CFFE929A76CC}" type="pres">
      <dgm:prSet presAssocID="{95618F14-ABFA-429A-9AFB-2F595336C122}" presName="node" presStyleLbl="node1" presStyleIdx="0" presStyleCnt="9" custScaleX="279779" custScaleY="233633" custRadScaleRad="99264" custRadScaleInc="29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4C86-F064-47BB-A811-CC560CB30292}" type="pres">
      <dgm:prSet presAssocID="{95618F14-ABFA-429A-9AFB-2F595336C122}" presName="spNode" presStyleCnt="0"/>
      <dgm:spPr/>
    </dgm:pt>
    <dgm:pt modelId="{4F484DB5-5136-486D-BD76-20F454C4A38C}" type="pres">
      <dgm:prSet presAssocID="{39109636-9F9D-442D-81A4-378F21B19175}" presName="sibTrans" presStyleLbl="sibTrans1D1" presStyleIdx="0" presStyleCnt="9"/>
      <dgm:spPr/>
      <dgm:t>
        <a:bodyPr/>
        <a:lstStyle/>
        <a:p>
          <a:endParaRPr lang="ru-RU"/>
        </a:p>
      </dgm:t>
    </dgm:pt>
    <dgm:pt modelId="{A487BC76-880E-453F-BFD6-E8D772ED4868}" type="pres">
      <dgm:prSet presAssocID="{B804EEEE-2ABA-42C8-9726-75823FD31ACB}" presName="node" presStyleLbl="node1" presStyleIdx="1" presStyleCnt="9" custScaleX="310635" custScaleY="194125" custRadScaleRad="94903" custRadScaleInc="-116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EE43-9361-4F83-A37F-7A8FA7BCC90A}" type="pres">
      <dgm:prSet presAssocID="{B804EEEE-2ABA-42C8-9726-75823FD31ACB}" presName="spNode" presStyleCnt="0"/>
      <dgm:spPr/>
    </dgm:pt>
    <dgm:pt modelId="{83BBB91A-331E-4ED0-8FE4-EC259E506CF7}" type="pres">
      <dgm:prSet presAssocID="{472AED5E-7314-42CC-8A1E-61353447FB0E}" presName="sibTrans" presStyleLbl="sibTrans1D1" presStyleIdx="1" presStyleCnt="9"/>
      <dgm:spPr/>
      <dgm:t>
        <a:bodyPr/>
        <a:lstStyle/>
        <a:p>
          <a:endParaRPr lang="ru-RU"/>
        </a:p>
      </dgm:t>
    </dgm:pt>
    <dgm:pt modelId="{44D8309F-A90F-4A86-8B19-90C311FC45C6}" type="pres">
      <dgm:prSet presAssocID="{E853D5E7-A2D0-4B67-928D-7164B028924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4493D-62E5-4CC6-A93D-26130C5A72A0}" type="pres">
      <dgm:prSet presAssocID="{E853D5E7-A2D0-4B67-928D-7164B0289245}" presName="spNode" presStyleCnt="0"/>
      <dgm:spPr/>
    </dgm:pt>
    <dgm:pt modelId="{89812872-A359-4AD5-97BA-9FE9D04E567F}" type="pres">
      <dgm:prSet presAssocID="{760991B8-A2C9-4F3C-BFDA-2359A15C6001}" presName="sibTrans" presStyleLbl="sibTrans1D1" presStyleIdx="2" presStyleCnt="9"/>
      <dgm:spPr/>
      <dgm:t>
        <a:bodyPr/>
        <a:lstStyle/>
        <a:p>
          <a:endParaRPr lang="ru-RU"/>
        </a:p>
      </dgm:t>
    </dgm:pt>
    <dgm:pt modelId="{613D68E3-B429-4311-9A45-BCF49C0FC9CD}" type="pres">
      <dgm:prSet presAssocID="{C1A5A62C-AD61-4E46-8582-48842D6BECB4}" presName="node" presStyleLbl="node1" presStyleIdx="3" presStyleCnt="9" custScaleX="344590" custScaleY="308359" custRadScaleRad="126792" custRadScaleInc="14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EFBA8-84A6-4BE7-B857-D4212642AB0A}" type="pres">
      <dgm:prSet presAssocID="{C1A5A62C-AD61-4E46-8582-48842D6BECB4}" presName="spNode" presStyleCnt="0"/>
      <dgm:spPr/>
    </dgm:pt>
    <dgm:pt modelId="{A1E3D730-6602-4083-A788-248DD33AD4F5}" type="pres">
      <dgm:prSet presAssocID="{BBE65615-843B-4CA6-8979-0AF6C6A87030}" presName="sibTrans" presStyleLbl="sibTrans1D1" presStyleIdx="3" presStyleCnt="9"/>
      <dgm:spPr/>
      <dgm:t>
        <a:bodyPr/>
        <a:lstStyle/>
        <a:p>
          <a:endParaRPr lang="ru-RU"/>
        </a:p>
      </dgm:t>
    </dgm:pt>
    <dgm:pt modelId="{E928266B-AE5E-4413-A6C9-0F670ADFA1D6}" type="pres">
      <dgm:prSet presAssocID="{DE187498-CDE5-4DE9-A735-E85BF3B97970}" presName="node" presStyleLbl="node1" presStyleIdx="4" presStyleCnt="9" custScaleX="346392" custScaleY="236374" custRadScaleRad="67268" custRadScaleInc="-61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9380A-F9B0-4221-B286-B3BA06E6AD3F}" type="pres">
      <dgm:prSet presAssocID="{DE187498-CDE5-4DE9-A735-E85BF3B97970}" presName="spNode" presStyleCnt="0"/>
      <dgm:spPr/>
    </dgm:pt>
    <dgm:pt modelId="{447473A5-AC38-460F-89DB-E79B764A047C}" type="pres">
      <dgm:prSet presAssocID="{450BBE99-39CA-46C3-8DF2-045FA8AE4E23}" presName="sibTrans" presStyleLbl="sibTrans1D1" presStyleIdx="4" presStyleCnt="9"/>
      <dgm:spPr/>
      <dgm:t>
        <a:bodyPr/>
        <a:lstStyle/>
        <a:p>
          <a:endParaRPr lang="ru-RU"/>
        </a:p>
      </dgm:t>
    </dgm:pt>
    <dgm:pt modelId="{20FF2E37-64A5-4AB5-8DD9-99EC386AD664}" type="pres">
      <dgm:prSet presAssocID="{C5C47004-38C0-43E7-A9EB-FD1EDD41E47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04044-E7FD-4519-BBBF-1DD08E6BD70F}" type="pres">
      <dgm:prSet presAssocID="{C5C47004-38C0-43E7-A9EB-FD1EDD41E472}" presName="spNode" presStyleCnt="0"/>
      <dgm:spPr/>
    </dgm:pt>
    <dgm:pt modelId="{E0C97CCF-6B51-4F30-97BB-D0B94D517E4C}" type="pres">
      <dgm:prSet presAssocID="{E054EE66-62E4-4ABA-8D79-E74AA5FA07ED}" presName="sibTrans" presStyleLbl="sibTrans1D1" presStyleIdx="5" presStyleCnt="9"/>
      <dgm:spPr/>
      <dgm:t>
        <a:bodyPr/>
        <a:lstStyle/>
        <a:p>
          <a:endParaRPr lang="ru-RU"/>
        </a:p>
      </dgm:t>
    </dgm:pt>
    <dgm:pt modelId="{25D987B7-1DE2-4782-85C8-A294BA8E0764}" type="pres">
      <dgm:prSet presAssocID="{DD77A053-62E9-4619-8F38-77E7555AC1EC}" presName="node" presStyleLbl="node1" presStyleIdx="6" presStyleCnt="9" custScaleX="456790" custRadScaleRad="98420" custRadScaleInc="-190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216F8-CC0E-418B-9313-D02E82159014}" type="pres">
      <dgm:prSet presAssocID="{DD77A053-62E9-4619-8F38-77E7555AC1EC}" presName="spNode" presStyleCnt="0"/>
      <dgm:spPr/>
    </dgm:pt>
    <dgm:pt modelId="{44450160-294E-4813-891E-CEE5110565AA}" type="pres">
      <dgm:prSet presAssocID="{35FBB09C-DE55-4D34-A6AD-5AC86A1FD436}" presName="sibTrans" presStyleLbl="sibTrans1D1" presStyleIdx="6" presStyleCnt="9"/>
      <dgm:spPr/>
      <dgm:t>
        <a:bodyPr/>
        <a:lstStyle/>
        <a:p>
          <a:endParaRPr lang="ru-RU"/>
        </a:p>
      </dgm:t>
    </dgm:pt>
    <dgm:pt modelId="{F5BD0577-4D81-4166-A8B5-1344876B7D8B}" type="pres">
      <dgm:prSet presAssocID="{3063420E-DB28-4D1A-97E9-55AB446A40CC}" presName="node" presStyleLbl="node1" presStyleIdx="7" presStyleCnt="9" custScaleX="372735" custScaleY="132033" custRadScaleRad="98239" custRadScaleInc="94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B7268-D496-422B-B055-C1E5B4CBF08C}" type="pres">
      <dgm:prSet presAssocID="{3063420E-DB28-4D1A-97E9-55AB446A40CC}" presName="spNode" presStyleCnt="0"/>
      <dgm:spPr/>
    </dgm:pt>
    <dgm:pt modelId="{807F7358-BE14-4C79-A10B-5D5313FE283A}" type="pres">
      <dgm:prSet presAssocID="{6236E13D-2CEB-4BA3-8271-3E312B805993}" presName="sibTrans" presStyleLbl="sibTrans1D1" presStyleIdx="7" presStyleCnt="9"/>
      <dgm:spPr/>
      <dgm:t>
        <a:bodyPr/>
        <a:lstStyle/>
        <a:p>
          <a:endParaRPr lang="ru-RU"/>
        </a:p>
      </dgm:t>
    </dgm:pt>
    <dgm:pt modelId="{64AB0628-A0CB-4671-8F83-3552E15BAAEE}" type="pres">
      <dgm:prSet presAssocID="{DD650FE6-DDF5-4DB9-BDF7-F10499406E6B}" presName="node" presStyleLbl="node1" presStyleIdx="8" presStyleCnt="9" custScaleX="207152" custScaleY="191779" custRadScaleRad="129069" custRadScaleInc="-46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B21CF-08A5-4985-B8CA-CC981070BF6E}" type="pres">
      <dgm:prSet presAssocID="{DD650FE6-DDF5-4DB9-BDF7-F10499406E6B}" presName="spNode" presStyleCnt="0"/>
      <dgm:spPr/>
    </dgm:pt>
    <dgm:pt modelId="{DAEDBCBF-A8A3-4D59-9FBF-50CC816020CA}" type="pres">
      <dgm:prSet presAssocID="{FF22551D-1B5A-4419-B95D-3FCD74D560F3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46854402-9617-4F59-AF91-71C4C86F4BEB}" srcId="{8B40C9E1-A520-4699-B04C-0DE149FCA5F9}" destId="{C1A5A62C-AD61-4E46-8582-48842D6BECB4}" srcOrd="3" destOrd="0" parTransId="{15CE4143-61B1-41E8-B0B6-F10690A95DB5}" sibTransId="{BBE65615-843B-4CA6-8979-0AF6C6A87030}"/>
    <dgm:cxn modelId="{827123CC-E32A-42F2-8005-E94EA114BA9B}" srcId="{8B40C9E1-A520-4699-B04C-0DE149FCA5F9}" destId="{C5C47004-38C0-43E7-A9EB-FD1EDD41E472}" srcOrd="5" destOrd="0" parTransId="{8CBD1D98-5F04-4B88-88E8-3BA3CA245BD5}" sibTransId="{E054EE66-62E4-4ABA-8D79-E74AA5FA07ED}"/>
    <dgm:cxn modelId="{A7F31B04-AAAC-4400-92BA-2AF014EF7755}" type="presOf" srcId="{B804EEEE-2ABA-42C8-9726-75823FD31ACB}" destId="{A487BC76-880E-453F-BFD6-E8D772ED4868}" srcOrd="0" destOrd="0" presId="urn:microsoft.com/office/officeart/2005/8/layout/cycle6"/>
    <dgm:cxn modelId="{8B903944-3D37-4C79-850E-1DBBDA7A7961}" type="presOf" srcId="{FF22551D-1B5A-4419-B95D-3FCD74D560F3}" destId="{DAEDBCBF-A8A3-4D59-9FBF-50CC816020CA}" srcOrd="0" destOrd="0" presId="urn:microsoft.com/office/officeart/2005/8/layout/cycle6"/>
    <dgm:cxn modelId="{7E4D5D79-1C7B-4945-AA96-0A781172D8DC}" type="presOf" srcId="{DD77A053-62E9-4619-8F38-77E7555AC1EC}" destId="{25D987B7-1DE2-4782-85C8-A294BA8E0764}" srcOrd="0" destOrd="0" presId="urn:microsoft.com/office/officeart/2005/8/layout/cycle6"/>
    <dgm:cxn modelId="{A6112569-DEA5-4AE8-B69B-5A99046A5258}" type="presOf" srcId="{472AED5E-7314-42CC-8A1E-61353447FB0E}" destId="{83BBB91A-331E-4ED0-8FE4-EC259E506CF7}" srcOrd="0" destOrd="0" presId="urn:microsoft.com/office/officeart/2005/8/layout/cycle6"/>
    <dgm:cxn modelId="{1C012FC9-03A5-4F78-8F9A-D469ECF109C9}" type="presOf" srcId="{BBE65615-843B-4CA6-8979-0AF6C6A87030}" destId="{A1E3D730-6602-4083-A788-248DD33AD4F5}" srcOrd="0" destOrd="0" presId="urn:microsoft.com/office/officeart/2005/8/layout/cycle6"/>
    <dgm:cxn modelId="{530EE3F1-788A-47A6-B51D-8E1CDF874009}" type="presOf" srcId="{E853D5E7-A2D0-4B67-928D-7164B0289245}" destId="{44D8309F-A90F-4A86-8B19-90C311FC45C6}" srcOrd="0" destOrd="0" presId="urn:microsoft.com/office/officeart/2005/8/layout/cycle6"/>
    <dgm:cxn modelId="{865749D2-2B35-4AE2-83AE-93243ED08701}" srcId="{8B40C9E1-A520-4699-B04C-0DE149FCA5F9}" destId="{B804EEEE-2ABA-42C8-9726-75823FD31ACB}" srcOrd="1" destOrd="0" parTransId="{A4890D97-2195-4E23-8720-2AC12219297E}" sibTransId="{472AED5E-7314-42CC-8A1E-61353447FB0E}"/>
    <dgm:cxn modelId="{D1F8167F-3E9D-494B-87DB-1C3209407B91}" type="presOf" srcId="{760991B8-A2C9-4F3C-BFDA-2359A15C6001}" destId="{89812872-A359-4AD5-97BA-9FE9D04E567F}" srcOrd="0" destOrd="0" presId="urn:microsoft.com/office/officeart/2005/8/layout/cycle6"/>
    <dgm:cxn modelId="{70807956-799E-4187-833B-76CBA8854C1F}" type="presOf" srcId="{DE187498-CDE5-4DE9-A735-E85BF3B97970}" destId="{E928266B-AE5E-4413-A6C9-0F670ADFA1D6}" srcOrd="0" destOrd="0" presId="urn:microsoft.com/office/officeart/2005/8/layout/cycle6"/>
    <dgm:cxn modelId="{6E0C1135-B877-4D93-AF71-74B413671C22}" type="presOf" srcId="{450BBE99-39CA-46C3-8DF2-045FA8AE4E23}" destId="{447473A5-AC38-460F-89DB-E79B764A047C}" srcOrd="0" destOrd="0" presId="urn:microsoft.com/office/officeart/2005/8/layout/cycle6"/>
    <dgm:cxn modelId="{0F5DA298-5721-4C65-96F4-FC1DFF280E53}" type="presOf" srcId="{3063420E-DB28-4D1A-97E9-55AB446A40CC}" destId="{F5BD0577-4D81-4166-A8B5-1344876B7D8B}" srcOrd="0" destOrd="0" presId="urn:microsoft.com/office/officeart/2005/8/layout/cycle6"/>
    <dgm:cxn modelId="{04E21D05-456A-46B6-9382-50F3FD722FD5}" srcId="{8B40C9E1-A520-4699-B04C-0DE149FCA5F9}" destId="{DE187498-CDE5-4DE9-A735-E85BF3B97970}" srcOrd="4" destOrd="0" parTransId="{C00DB4D4-03F0-4DFA-A992-0E1BE2CA33BA}" sibTransId="{450BBE99-39CA-46C3-8DF2-045FA8AE4E23}"/>
    <dgm:cxn modelId="{6DDE7CD0-4DC4-4708-8D4B-F7905E123E5D}" type="presOf" srcId="{35FBB09C-DE55-4D34-A6AD-5AC86A1FD436}" destId="{44450160-294E-4813-891E-CEE5110565AA}" srcOrd="0" destOrd="0" presId="urn:microsoft.com/office/officeart/2005/8/layout/cycle6"/>
    <dgm:cxn modelId="{4A005E98-0B7D-4601-8BA2-AA089A90A896}" srcId="{8B40C9E1-A520-4699-B04C-0DE149FCA5F9}" destId="{DD650FE6-DDF5-4DB9-BDF7-F10499406E6B}" srcOrd="8" destOrd="0" parTransId="{4DB6A298-C3FA-4463-9024-B1FAC000917C}" sibTransId="{FF22551D-1B5A-4419-B95D-3FCD74D560F3}"/>
    <dgm:cxn modelId="{29798AED-B8BB-4266-8AEB-44684AEE207B}" srcId="{8B40C9E1-A520-4699-B04C-0DE149FCA5F9}" destId="{E853D5E7-A2D0-4B67-928D-7164B0289245}" srcOrd="2" destOrd="0" parTransId="{787AF26B-0E79-43B9-AD12-59A12E39F114}" sibTransId="{760991B8-A2C9-4F3C-BFDA-2359A15C6001}"/>
    <dgm:cxn modelId="{9CA8EAA1-7024-40A2-8C8E-2513FA586F32}" type="presOf" srcId="{C1A5A62C-AD61-4E46-8582-48842D6BECB4}" destId="{613D68E3-B429-4311-9A45-BCF49C0FC9CD}" srcOrd="0" destOrd="0" presId="urn:microsoft.com/office/officeart/2005/8/layout/cycle6"/>
    <dgm:cxn modelId="{7D827C8A-A1F1-4CB1-8500-B7B46B3DABE0}" type="presOf" srcId="{39109636-9F9D-442D-81A4-378F21B19175}" destId="{4F484DB5-5136-486D-BD76-20F454C4A38C}" srcOrd="0" destOrd="0" presId="urn:microsoft.com/office/officeart/2005/8/layout/cycle6"/>
    <dgm:cxn modelId="{BDA42C77-C931-4EA1-A00C-0867179AADFC}" type="presOf" srcId="{C5C47004-38C0-43E7-A9EB-FD1EDD41E472}" destId="{20FF2E37-64A5-4AB5-8DD9-99EC386AD664}" srcOrd="0" destOrd="0" presId="urn:microsoft.com/office/officeart/2005/8/layout/cycle6"/>
    <dgm:cxn modelId="{ED9DBE19-7110-4113-8C90-3A0E6B60E364}" type="presOf" srcId="{6236E13D-2CEB-4BA3-8271-3E312B805993}" destId="{807F7358-BE14-4C79-A10B-5D5313FE283A}" srcOrd="0" destOrd="0" presId="urn:microsoft.com/office/officeart/2005/8/layout/cycle6"/>
    <dgm:cxn modelId="{CDD0E655-9911-4829-B770-7E6C387DEFC1}" type="presOf" srcId="{95618F14-ABFA-429A-9AFB-2F595336C122}" destId="{5FC62079-0CA3-44D1-9125-CFFE929A76CC}" srcOrd="0" destOrd="0" presId="urn:microsoft.com/office/officeart/2005/8/layout/cycle6"/>
    <dgm:cxn modelId="{07907052-8859-4122-927E-B20488B565E9}" type="presOf" srcId="{E054EE66-62E4-4ABA-8D79-E74AA5FA07ED}" destId="{E0C97CCF-6B51-4F30-97BB-D0B94D517E4C}" srcOrd="0" destOrd="0" presId="urn:microsoft.com/office/officeart/2005/8/layout/cycle6"/>
    <dgm:cxn modelId="{8A891383-E183-458C-9381-C28FF4B24DB3}" type="presOf" srcId="{DD650FE6-DDF5-4DB9-BDF7-F10499406E6B}" destId="{64AB0628-A0CB-4671-8F83-3552E15BAAEE}" srcOrd="0" destOrd="0" presId="urn:microsoft.com/office/officeart/2005/8/layout/cycle6"/>
    <dgm:cxn modelId="{E434C128-E718-45E8-982D-9A163C3AD123}" srcId="{8B40C9E1-A520-4699-B04C-0DE149FCA5F9}" destId="{95618F14-ABFA-429A-9AFB-2F595336C122}" srcOrd="0" destOrd="0" parTransId="{4551DD3D-4CD3-42A6-8097-13AD616FDAB4}" sibTransId="{39109636-9F9D-442D-81A4-378F21B19175}"/>
    <dgm:cxn modelId="{92404A4F-8DA8-4174-8ABF-C36B1BF6467C}" type="presOf" srcId="{8B40C9E1-A520-4699-B04C-0DE149FCA5F9}" destId="{30A8CB1C-CE9F-449F-8F77-F5A150BBD577}" srcOrd="0" destOrd="0" presId="urn:microsoft.com/office/officeart/2005/8/layout/cycle6"/>
    <dgm:cxn modelId="{3C892DCA-C38F-4800-A1FE-B72BD86C62E7}" srcId="{8B40C9E1-A520-4699-B04C-0DE149FCA5F9}" destId="{3063420E-DB28-4D1A-97E9-55AB446A40CC}" srcOrd="7" destOrd="0" parTransId="{74A25C63-6BAF-46AC-ABEA-70273D26F023}" sibTransId="{6236E13D-2CEB-4BA3-8271-3E312B805993}"/>
    <dgm:cxn modelId="{CCE58EBB-696A-4754-ABBC-DAE7A8FF6103}" srcId="{8B40C9E1-A520-4699-B04C-0DE149FCA5F9}" destId="{DD77A053-62E9-4619-8F38-77E7555AC1EC}" srcOrd="6" destOrd="0" parTransId="{7AF0D6D2-29B5-46CE-B7DA-42103A2AE4F6}" sibTransId="{35FBB09C-DE55-4D34-A6AD-5AC86A1FD436}"/>
    <dgm:cxn modelId="{DDA261C5-5D28-4E16-B9C6-64BBBA95AF4B}" type="presParOf" srcId="{30A8CB1C-CE9F-449F-8F77-F5A150BBD577}" destId="{5FC62079-0CA3-44D1-9125-CFFE929A76CC}" srcOrd="0" destOrd="0" presId="urn:microsoft.com/office/officeart/2005/8/layout/cycle6"/>
    <dgm:cxn modelId="{DBA61FF3-6C87-45E4-BD01-A31F8A0FF81F}" type="presParOf" srcId="{30A8CB1C-CE9F-449F-8F77-F5A150BBD577}" destId="{64BC4C86-F064-47BB-A811-CC560CB30292}" srcOrd="1" destOrd="0" presId="urn:microsoft.com/office/officeart/2005/8/layout/cycle6"/>
    <dgm:cxn modelId="{A4779656-255E-4467-BD39-DC57A7544E9D}" type="presParOf" srcId="{30A8CB1C-CE9F-449F-8F77-F5A150BBD577}" destId="{4F484DB5-5136-486D-BD76-20F454C4A38C}" srcOrd="2" destOrd="0" presId="urn:microsoft.com/office/officeart/2005/8/layout/cycle6"/>
    <dgm:cxn modelId="{B101F943-59D1-4464-BB36-2CA488DF6951}" type="presParOf" srcId="{30A8CB1C-CE9F-449F-8F77-F5A150BBD577}" destId="{A487BC76-880E-453F-BFD6-E8D772ED4868}" srcOrd="3" destOrd="0" presId="urn:microsoft.com/office/officeart/2005/8/layout/cycle6"/>
    <dgm:cxn modelId="{B8D2994D-7192-4D48-9827-5A07C6AAE01B}" type="presParOf" srcId="{30A8CB1C-CE9F-449F-8F77-F5A150BBD577}" destId="{ACA5EE43-9361-4F83-A37F-7A8FA7BCC90A}" srcOrd="4" destOrd="0" presId="urn:microsoft.com/office/officeart/2005/8/layout/cycle6"/>
    <dgm:cxn modelId="{7D30844E-89B2-45AB-8888-63CA42771FDC}" type="presParOf" srcId="{30A8CB1C-CE9F-449F-8F77-F5A150BBD577}" destId="{83BBB91A-331E-4ED0-8FE4-EC259E506CF7}" srcOrd="5" destOrd="0" presId="urn:microsoft.com/office/officeart/2005/8/layout/cycle6"/>
    <dgm:cxn modelId="{8E0F0A82-3508-4B30-8808-DE51850E561F}" type="presParOf" srcId="{30A8CB1C-CE9F-449F-8F77-F5A150BBD577}" destId="{44D8309F-A90F-4A86-8B19-90C311FC45C6}" srcOrd="6" destOrd="0" presId="urn:microsoft.com/office/officeart/2005/8/layout/cycle6"/>
    <dgm:cxn modelId="{802DC2C3-FA8A-46F1-BFFA-18D2704CD4ED}" type="presParOf" srcId="{30A8CB1C-CE9F-449F-8F77-F5A150BBD577}" destId="{1E84493D-62E5-4CC6-A93D-26130C5A72A0}" srcOrd="7" destOrd="0" presId="urn:microsoft.com/office/officeart/2005/8/layout/cycle6"/>
    <dgm:cxn modelId="{BFC1F5F3-E43B-4A2D-848E-07555848BB3C}" type="presParOf" srcId="{30A8CB1C-CE9F-449F-8F77-F5A150BBD577}" destId="{89812872-A359-4AD5-97BA-9FE9D04E567F}" srcOrd="8" destOrd="0" presId="urn:microsoft.com/office/officeart/2005/8/layout/cycle6"/>
    <dgm:cxn modelId="{DF3DE3F2-08CA-4F45-B3C8-5D5C8E39329B}" type="presParOf" srcId="{30A8CB1C-CE9F-449F-8F77-F5A150BBD577}" destId="{613D68E3-B429-4311-9A45-BCF49C0FC9CD}" srcOrd="9" destOrd="0" presId="urn:microsoft.com/office/officeart/2005/8/layout/cycle6"/>
    <dgm:cxn modelId="{58418433-6128-4136-8C4D-672327924A18}" type="presParOf" srcId="{30A8CB1C-CE9F-449F-8F77-F5A150BBD577}" destId="{393EFBA8-84A6-4BE7-B857-D4212642AB0A}" srcOrd="10" destOrd="0" presId="urn:microsoft.com/office/officeart/2005/8/layout/cycle6"/>
    <dgm:cxn modelId="{3E93B64A-C822-45AB-A646-B7F2A640D4B6}" type="presParOf" srcId="{30A8CB1C-CE9F-449F-8F77-F5A150BBD577}" destId="{A1E3D730-6602-4083-A788-248DD33AD4F5}" srcOrd="11" destOrd="0" presId="urn:microsoft.com/office/officeart/2005/8/layout/cycle6"/>
    <dgm:cxn modelId="{3239D9D6-EDF6-4F2F-8864-25ABF40F6FF0}" type="presParOf" srcId="{30A8CB1C-CE9F-449F-8F77-F5A150BBD577}" destId="{E928266B-AE5E-4413-A6C9-0F670ADFA1D6}" srcOrd="12" destOrd="0" presId="urn:microsoft.com/office/officeart/2005/8/layout/cycle6"/>
    <dgm:cxn modelId="{36076D90-8230-4B8B-ADB4-7CE8AC79AE25}" type="presParOf" srcId="{30A8CB1C-CE9F-449F-8F77-F5A150BBD577}" destId="{CDD9380A-F9B0-4221-B286-B3BA06E6AD3F}" srcOrd="13" destOrd="0" presId="urn:microsoft.com/office/officeart/2005/8/layout/cycle6"/>
    <dgm:cxn modelId="{6B8D829D-3176-4331-9581-3E2F7B3AD4E1}" type="presParOf" srcId="{30A8CB1C-CE9F-449F-8F77-F5A150BBD577}" destId="{447473A5-AC38-460F-89DB-E79B764A047C}" srcOrd="14" destOrd="0" presId="urn:microsoft.com/office/officeart/2005/8/layout/cycle6"/>
    <dgm:cxn modelId="{740707FA-F744-4B7F-BCC6-53CAB76B10BC}" type="presParOf" srcId="{30A8CB1C-CE9F-449F-8F77-F5A150BBD577}" destId="{20FF2E37-64A5-4AB5-8DD9-99EC386AD664}" srcOrd="15" destOrd="0" presId="urn:microsoft.com/office/officeart/2005/8/layout/cycle6"/>
    <dgm:cxn modelId="{0183DA0D-5F92-4221-A62F-9ABD4D1F72BC}" type="presParOf" srcId="{30A8CB1C-CE9F-449F-8F77-F5A150BBD577}" destId="{9A704044-E7FD-4519-BBBF-1DD08E6BD70F}" srcOrd="16" destOrd="0" presId="urn:microsoft.com/office/officeart/2005/8/layout/cycle6"/>
    <dgm:cxn modelId="{EAD86BCF-995B-4C22-AE24-0A04E4A2BCBC}" type="presParOf" srcId="{30A8CB1C-CE9F-449F-8F77-F5A150BBD577}" destId="{E0C97CCF-6B51-4F30-97BB-D0B94D517E4C}" srcOrd="17" destOrd="0" presId="urn:microsoft.com/office/officeart/2005/8/layout/cycle6"/>
    <dgm:cxn modelId="{2848565C-7B06-49AB-8375-C3968E7A01E9}" type="presParOf" srcId="{30A8CB1C-CE9F-449F-8F77-F5A150BBD577}" destId="{25D987B7-1DE2-4782-85C8-A294BA8E0764}" srcOrd="18" destOrd="0" presId="urn:microsoft.com/office/officeart/2005/8/layout/cycle6"/>
    <dgm:cxn modelId="{951935B2-2CC2-4A6D-8B16-3DD2A8A52F33}" type="presParOf" srcId="{30A8CB1C-CE9F-449F-8F77-F5A150BBD577}" destId="{FD0216F8-CC0E-418B-9313-D02E82159014}" srcOrd="19" destOrd="0" presId="urn:microsoft.com/office/officeart/2005/8/layout/cycle6"/>
    <dgm:cxn modelId="{6F5668B5-FD2A-41B2-BB58-2D5AA36B5CD0}" type="presParOf" srcId="{30A8CB1C-CE9F-449F-8F77-F5A150BBD577}" destId="{44450160-294E-4813-891E-CEE5110565AA}" srcOrd="20" destOrd="0" presId="urn:microsoft.com/office/officeart/2005/8/layout/cycle6"/>
    <dgm:cxn modelId="{66F0D58A-5F26-4131-9AC0-988987BC1A92}" type="presParOf" srcId="{30A8CB1C-CE9F-449F-8F77-F5A150BBD577}" destId="{F5BD0577-4D81-4166-A8B5-1344876B7D8B}" srcOrd="21" destOrd="0" presId="urn:microsoft.com/office/officeart/2005/8/layout/cycle6"/>
    <dgm:cxn modelId="{57018AD2-2FAD-419C-AD16-F9E36555FFC9}" type="presParOf" srcId="{30A8CB1C-CE9F-449F-8F77-F5A150BBD577}" destId="{4E4B7268-D496-422B-B055-C1E5B4CBF08C}" srcOrd="22" destOrd="0" presId="urn:microsoft.com/office/officeart/2005/8/layout/cycle6"/>
    <dgm:cxn modelId="{43DD7B8D-3569-4C94-9D86-1F3D16233C70}" type="presParOf" srcId="{30A8CB1C-CE9F-449F-8F77-F5A150BBD577}" destId="{807F7358-BE14-4C79-A10B-5D5313FE283A}" srcOrd="23" destOrd="0" presId="urn:microsoft.com/office/officeart/2005/8/layout/cycle6"/>
    <dgm:cxn modelId="{12EDF20F-916F-4EC1-96DD-D5B9DB0D724C}" type="presParOf" srcId="{30A8CB1C-CE9F-449F-8F77-F5A150BBD577}" destId="{64AB0628-A0CB-4671-8F83-3552E15BAAEE}" srcOrd="24" destOrd="0" presId="urn:microsoft.com/office/officeart/2005/8/layout/cycle6"/>
    <dgm:cxn modelId="{AE7C0CFB-E453-4CB6-BABA-28505D34C67A}" type="presParOf" srcId="{30A8CB1C-CE9F-449F-8F77-F5A150BBD577}" destId="{E3AB21CF-08A5-4985-B8CA-CC981070BF6E}" srcOrd="25" destOrd="0" presId="urn:microsoft.com/office/officeart/2005/8/layout/cycle6"/>
    <dgm:cxn modelId="{235DD421-08DA-45A4-824E-9F0622F2EE1B}" type="presParOf" srcId="{30A8CB1C-CE9F-449F-8F77-F5A150BBD577}" destId="{DAEDBCBF-A8A3-4D59-9FBF-50CC816020CA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BB1F-55DB-4C47-A9AB-87CEF35F1AA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EAA0F-5882-4CDB-9313-FF6B80F2E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31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2-08T17:33:02.7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148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24206-90F5-4701-BAA7-1F2B98E0526C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CD05-5381-46F0-BC43-8E9CE25B22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2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DA23-93B3-4539-8EC1-3E014F5EEB5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5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C651-AD4E-4748-9930-731C4E01211A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24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C651-AD4E-4748-9930-731C4E01211A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3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43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C651-AD4E-4748-9930-731C4E01211A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4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документ 19"/>
          <p:cNvSpPr/>
          <p:nvPr userDrawn="1"/>
        </p:nvSpPr>
        <p:spPr>
          <a:xfrm rot="5400000" flipH="1">
            <a:off x="4770544" y="2438368"/>
            <a:ext cx="6572297" cy="1928826"/>
          </a:xfrm>
          <a:prstGeom prst="flowChartDocumen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_7b335_d8930acc_M.png"/>
          <p:cNvPicPr>
            <a:picLocks noChangeAspect="1"/>
          </p:cNvPicPr>
          <p:nvPr userDrawn="1"/>
        </p:nvPicPr>
        <p:blipFill>
          <a:blip r:embed="rId13" cstate="email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82842" y="142852"/>
            <a:ext cx="1561158" cy="1571636"/>
          </a:xfrm>
          <a:prstGeom prst="rect">
            <a:avLst/>
          </a:prstGeom>
        </p:spPr>
      </p:pic>
      <p:pic>
        <p:nvPicPr>
          <p:cNvPr id="11" name="Picture 2" descr="http://img-fotki.yandex.ru/get/6836/39663434.62c/0_9bd5a_6d539d84_L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rot="5400000" flipH="1">
            <a:off x="7652039" y="5389521"/>
            <a:ext cx="908720" cy="1740206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07504" y="6507342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9" name="Picture 2" descr="http://s4.pic4you.ru/y2014/08-13/12216/4543898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7092280" y="2708920"/>
            <a:ext cx="1863405" cy="38758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slideLayouts/slideLayout7.xml" Type="http://schemas.openxmlformats.org/officeDocument/2006/relationships/slideLayout"/><Relationship Id="rId6" Target="../media/image16.emf" Type="http://schemas.openxmlformats.org/officeDocument/2006/relationships/image"/><Relationship Id="rId5" Target="../media/image16.emf" Type="http://schemas.openxmlformats.org/officeDocument/2006/relationships/image"/><Relationship Id="rId4" Target="../embeddings/oleObject1.bin" Type="http://schemas.openxmlformats.org/officeDocument/2006/relationships/oleObject"/></Relationships>
</file>

<file path=ppt/slides/_rels/slide17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3" Target="../media/image18.jpeg" Type="http://schemas.openxmlformats.org/officeDocument/2006/relationships/image"/><Relationship Id="rId7" Target="../media/image2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 ?><Relationships xmlns="http://schemas.openxmlformats.org/package/2006/relationships"><Relationship Id="rId2" Target="../media/image6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 ?><Relationships xmlns="http://schemas.openxmlformats.org/package/2006/relationships"><Relationship Id="rId3" Target="../media/image73.jpeg" Type="http://schemas.openxmlformats.org/officeDocument/2006/relationships/image"/><Relationship Id="rId2" Target="../media/image7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4.jpeg" Type="http://schemas.openxmlformats.org/officeDocument/2006/relationships/image"/></Relationships>
</file>

<file path=ppt/slides/_rels/slide51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78.jpeg" Type="http://schemas.openxmlformats.org/officeDocument/2006/relationships/image"/><Relationship Id="rId5" Target="../media/image77.jpeg" Type="http://schemas.openxmlformats.org/officeDocument/2006/relationships/image"/><Relationship Id="rId4" Target="../media/image76.jpeg" Type="http://schemas.openxmlformats.org/officeDocument/2006/relationships/image"/></Relationships>
</file>

<file path=ppt/slides/_rels/slide52.xml.rels><?xml version="1.0" encoding="UTF-8" standalone="yes" ?><Relationships xmlns="http://schemas.openxmlformats.org/package/2006/relationships"><Relationship Id="rId3" Target="../media/image79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80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3" Target="../media/image81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3.jpeg"/><Relationship Id="rId5" Type="http://schemas.openxmlformats.org/officeDocument/2006/relationships/image" Target="../media/image82.emf"/><Relationship Id="rId4" Type="http://schemas.openxmlformats.org/officeDocument/2006/relationships/package" Target="../embeddings/_________Microsoft_Word1.docx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 ?><Relationships xmlns="http://schemas.openxmlformats.org/package/2006/relationships"><Relationship Id="rId3" Target="../media/image92.jpeg" Type="http://schemas.openxmlformats.org/officeDocument/2006/relationships/image"/><Relationship Id="rId2" Target="../media/image9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3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1.xml.rels><?xml version="1.0" encoding="UTF-8" standalone="yes" ?><Relationships xmlns="http://schemas.openxmlformats.org/package/2006/relationships"><Relationship Id="rId3" Target="../media/image102.jpeg" Type="http://schemas.openxmlformats.org/officeDocument/2006/relationships/image"/><Relationship Id="rId2" Target="../media/image10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5.jpeg" Type="http://schemas.openxmlformats.org/officeDocument/2006/relationships/image"/><Relationship Id="rId5" Target="../media/image104.jpeg" Type="http://schemas.openxmlformats.org/officeDocument/2006/relationships/image"/><Relationship Id="rId4" Target="../media/image103.jpeg" Type="http://schemas.openxmlformats.org/officeDocument/2006/relationships/image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722/16969765.164/0_7b335_d8930acc_M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g-fotki.yandex.ru/get/6836/39663434.62c/0_9bd5a_6d539d84_L" TargetMode="External"/><Relationship Id="rId4" Type="http://schemas.openxmlformats.org/officeDocument/2006/relationships/hyperlink" Target="http://s4.pic4you.ru/y2014/08-13/12216/4543898.png" TargetMode="External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55576" y="1179950"/>
            <a:ext cx="7467519" cy="3058098"/>
            <a:chOff x="1115616" y="2146448"/>
            <a:chExt cx="7165477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5" y="1169200"/>
            <a:ext cx="7683543" cy="2475824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Речевая готовность детей к школе</a:t>
            </a:r>
            <a:b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Советы логопеда.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4946636"/>
            <a:ext cx="7488559" cy="142603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Разработала учитель-логопед  БОУ г.Омска «Гимназия №76»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Танцева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Н.А.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1472" y="1428736"/>
            <a:ext cx="8352928" cy="460851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endParaRPr lang="ru-RU" sz="1600" b="1" dirty="0" smtClean="0"/>
          </a:p>
          <a:p>
            <a:pPr lvl="0"/>
            <a:endParaRPr lang="ru-RU" sz="1600" b="1" dirty="0" smtClean="0"/>
          </a:p>
          <a:p>
            <a:pPr lvl="0"/>
            <a:r>
              <a:rPr lang="ru-RU" sz="1600" b="1" dirty="0" smtClean="0">
                <a:latin typeface="Arial Black" panose="020B0A04020102020204" pitchFamily="34" charset="0"/>
              </a:rPr>
              <a:t>трудности запоминания, забывание букв;</a:t>
            </a:r>
          </a:p>
          <a:p>
            <a:pPr lvl="0"/>
            <a:r>
              <a:rPr lang="ru-RU" sz="1600" b="1" dirty="0" smtClean="0">
                <a:latin typeface="Arial Black" panose="020B0A04020102020204" pitchFamily="34" charset="0"/>
              </a:rPr>
              <a:t>трудности слияния </a:t>
            </a:r>
            <a:r>
              <a:rPr lang="ru-RU" sz="1600" b="1" dirty="0">
                <a:latin typeface="Arial Black" panose="020B0A04020102020204" pitchFamily="34" charset="0"/>
              </a:rPr>
              <a:t>звуков в слоги и слова, побуквенное чтение 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latin typeface="Arial Black" panose="020B0A04020102020204" pitchFamily="34" charset="0"/>
              </a:rPr>
              <a:t>в</a:t>
            </a:r>
            <a:r>
              <a:rPr lang="ru-RU" sz="1600" b="1" dirty="0" smtClean="0">
                <a:latin typeface="Arial Black" panose="020B0A04020102020204" pitchFamily="34" charset="0"/>
              </a:rPr>
              <a:t>заимные </a:t>
            </a:r>
            <a:r>
              <a:rPr lang="ru-RU" sz="1600" b="1" dirty="0">
                <a:latin typeface="Arial Black" panose="020B0A04020102020204" pitchFamily="34" charset="0"/>
              </a:rPr>
              <a:t>замены акустически и артикуляционно-близких согласных звуков: свистящих - шипящих, твёрдых - мягких, звонких – глухих </a:t>
            </a:r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кашка-качка</a:t>
            </a:r>
            <a:r>
              <a:rPr lang="ru-RU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, помощь-помочь, жевать-зевать</a:t>
            </a:r>
            <a:r>
              <a:rPr lang="ru-RU" sz="1600" b="1" dirty="0">
                <a:latin typeface="Arial Black" panose="020B0A04020102020204" pitchFamily="34" charset="0"/>
              </a:rPr>
              <a:t>), </a:t>
            </a:r>
          </a:p>
          <a:p>
            <a:pPr lvl="0"/>
            <a:r>
              <a:rPr lang="ru-RU" sz="1600" b="1" dirty="0">
                <a:latin typeface="Arial Black" panose="020B0A04020102020204" pitchFamily="34" charset="0"/>
              </a:rPr>
              <a:t>искажение слоговой структуры </a:t>
            </a:r>
            <a:r>
              <a:rPr lang="ru-RU" sz="1600" b="1" dirty="0" smtClean="0">
                <a:latin typeface="Arial Black" panose="020B0A04020102020204" pitchFamily="34" charset="0"/>
              </a:rPr>
              <a:t>слов </a:t>
            </a:r>
            <a:r>
              <a:rPr lang="ru-RU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(вместо покупать </a:t>
            </a:r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 купать)</a:t>
            </a:r>
          </a:p>
          <a:p>
            <a:pPr lvl="0"/>
            <a:r>
              <a:rPr lang="ru-RU" sz="1600" b="1" dirty="0" smtClean="0">
                <a:latin typeface="Arial Black" panose="020B0A04020102020204" pitchFamily="34" charset="0"/>
              </a:rPr>
              <a:t>грамматические </a:t>
            </a:r>
            <a:r>
              <a:rPr lang="ru-RU" sz="1600" b="1" dirty="0">
                <a:latin typeface="Arial Black" panose="020B0A04020102020204" pitchFamily="34" charset="0"/>
              </a:rPr>
              <a:t>ошибки </a:t>
            </a:r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с двух друзей, с ветками на ветке</a:t>
            </a:r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) </a:t>
            </a:r>
          </a:p>
          <a:p>
            <a:pPr lvl="0"/>
            <a:r>
              <a:rPr lang="ru-RU" sz="1600" b="1" dirty="0">
                <a:latin typeface="Arial Black" panose="020B0A04020102020204" pitchFamily="34" charset="0"/>
              </a:rPr>
              <a:t>нарушение понимания прочитанного, связанное с незнанием значения отдельных слов </a:t>
            </a:r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укромное место – укрытое место), </a:t>
            </a:r>
            <a:r>
              <a:rPr lang="ru-RU" sz="1600" b="1" dirty="0">
                <a:latin typeface="Arial Black" panose="020B0A04020102020204" pitchFamily="34" charset="0"/>
              </a:rPr>
              <a:t>оборотов речи</a:t>
            </a:r>
            <a:r>
              <a:rPr lang="ru-RU" sz="1600" b="1" i="1" dirty="0">
                <a:latin typeface="Arial Black" panose="020B0A04020102020204" pitchFamily="34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(не в свои сани не садись), </a:t>
            </a:r>
            <a:r>
              <a:rPr lang="ru-RU" sz="1600" b="1" dirty="0">
                <a:latin typeface="Arial Black" panose="020B0A04020102020204" pitchFamily="34" charset="0"/>
              </a:rPr>
              <a:t>техникой чтения, </a:t>
            </a:r>
            <a:r>
              <a:rPr lang="ru-RU" sz="1600" b="1" dirty="0" smtClean="0">
                <a:latin typeface="Arial Black" panose="020B0A04020102020204" pitchFamily="34" charset="0"/>
              </a:rPr>
              <a:t>застреванием </a:t>
            </a:r>
            <a:r>
              <a:rPr lang="ru-RU" sz="1600" b="1" dirty="0">
                <a:latin typeface="Arial Black" panose="020B0A04020102020204" pitchFamily="34" charset="0"/>
              </a:rPr>
              <a:t>на букве или </a:t>
            </a:r>
            <a:r>
              <a:rPr lang="ru-RU" sz="1600" b="1" dirty="0" smtClean="0">
                <a:latin typeface="Arial Black" panose="020B0A04020102020204" pitchFamily="34" charset="0"/>
              </a:rPr>
              <a:t>слоге, </a:t>
            </a:r>
            <a:endParaRPr lang="ru-RU" sz="1600" b="1" dirty="0"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latin typeface="Arial Black" panose="020B0A04020102020204" pitchFamily="34" charset="0"/>
              </a:rPr>
              <a:t>слишком медленный темп чтения (</a:t>
            </a:r>
            <a:r>
              <a:rPr lang="ru-RU" sz="1600" b="1" i="1" dirty="0">
                <a:latin typeface="Arial Black" panose="020B0A04020102020204" pitchFamily="34" charset="0"/>
              </a:rPr>
              <a:t>для понимания прочитанного текста, а не слова, </a:t>
            </a:r>
            <a:r>
              <a:rPr lang="ru-RU" sz="1600" b="1" i="1" dirty="0" smtClean="0">
                <a:latin typeface="Arial Black" panose="020B0A04020102020204" pitchFamily="34" charset="0"/>
              </a:rPr>
              <a:t>необходима </a:t>
            </a:r>
            <a:r>
              <a:rPr lang="ru-RU" sz="1600" b="1" i="1" dirty="0">
                <a:latin typeface="Arial Black" panose="020B0A04020102020204" pitchFamily="34" charset="0"/>
              </a:rPr>
              <a:t>скорость </a:t>
            </a:r>
            <a:r>
              <a:rPr lang="ru-RU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40 слов в минуту</a:t>
            </a:r>
            <a:r>
              <a:rPr lang="ru-RU" sz="1600" b="1" i="1" dirty="0">
                <a:latin typeface="Arial Black" panose="020B0A04020102020204" pitchFamily="34" charset="0"/>
              </a:rPr>
              <a:t>),</a:t>
            </a:r>
            <a:endParaRPr lang="ru-RU" sz="1600" b="1" dirty="0">
              <a:latin typeface="Arial Black" panose="020B0A04020102020204" pitchFamily="34" charset="0"/>
            </a:endParaRPr>
          </a:p>
          <a:p>
            <a:pPr lvl="0"/>
            <a:r>
              <a:rPr lang="ru-RU" sz="1600" b="1" dirty="0">
                <a:latin typeface="Arial Black" panose="020B0A04020102020204" pitchFamily="34" charset="0"/>
              </a:rPr>
              <a:t>“угадывающее” </a:t>
            </a:r>
            <a:r>
              <a:rPr lang="ru-RU" sz="1600" b="1" dirty="0" smtClean="0">
                <a:latin typeface="Arial Black" panose="020B0A04020102020204" pitchFamily="34" charset="0"/>
              </a:rPr>
              <a:t>чтение</a:t>
            </a:r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вместо </a:t>
            </a:r>
            <a:r>
              <a:rPr lang="ru-RU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уголёк -  уголок, карточка –картошка, собрание  – забрать</a:t>
            </a:r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166" y="357166"/>
            <a:ext cx="464347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Arial Black" pitchFamily="34" charset="0"/>
              </a:rPr>
              <a:t>Ошибки чтения</a:t>
            </a:r>
            <a:endParaRPr lang="ru-RU" sz="36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212" y="20312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Причины речевых нарушений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1"/>
            <a:ext cx="3816424" cy="219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1.Неблагоприятная наследственность и неправильный образ жизни будущих родителей:</a:t>
            </a:r>
            <a:endParaRPr lang="ru-RU" sz="1600" dirty="0" smtClean="0">
              <a:solidFill>
                <a:schemeClr val="accent2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-профессиональные «вредности», наркомания</a:t>
            </a: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алкоголизм, курение  аборты.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7875" y="1268490"/>
            <a:ext cx="2808313" cy="3267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2.Неблагоприятные факторы во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беременности:</a:t>
            </a:r>
            <a:endParaRPr lang="ru-RU" sz="1600" dirty="0">
              <a:solidFill>
                <a:schemeClr val="accent2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токсикозы беременности,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острые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хронические заболевания матери во время беременности (грипп, краснуха, почечная и сердечная недостаточность и др.),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247" y="3648801"/>
            <a:ext cx="4244346" cy="2841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3.Неблагоприятные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обстоятельства в период раннего развития:</a:t>
            </a:r>
            <a:endParaRPr lang="ru-RU" sz="1600" dirty="0">
              <a:solidFill>
                <a:schemeClr val="accent2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травмы головы, сотрясения и ушибы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воспалительные заболевания головного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мозга (менингит),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недолеченные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воспалительные заболевания среднего и внутреннего уха, приводящие к снижению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слуха.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567275"/>
            <a:ext cx="295232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solidFill>
                  <a:schemeClr val="accent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дефектов речи у окружающих ребенка людей.</a:t>
            </a:r>
            <a:endParaRPr lang="ru-RU" sz="1600" b="1" dirty="0">
              <a:solidFill>
                <a:schemeClr val="accent2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12560" y="980728"/>
            <a:ext cx="720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Чем грозят стойкие нарушения чтения и письма?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4572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Стойкие </a:t>
            </a:r>
            <a:r>
              <a:rPr lang="ru-RU" b="1" dirty="0" smtClean="0"/>
              <a:t>нарушения </a:t>
            </a:r>
            <a:r>
              <a:rPr lang="ru-RU" b="1" dirty="0"/>
              <a:t>чтения </a:t>
            </a:r>
            <a:r>
              <a:rPr lang="ru-RU" sz="2400" b="1" dirty="0" smtClean="0">
                <a:solidFill>
                  <a:schemeClr val="accent1"/>
                </a:solidFill>
              </a:rPr>
              <a:t>(</a:t>
            </a:r>
            <a:r>
              <a:rPr lang="ru-RU" sz="2400" b="1" dirty="0" err="1" smtClean="0">
                <a:solidFill>
                  <a:schemeClr val="accent1"/>
                </a:solidFill>
              </a:rPr>
              <a:t>дислексия</a:t>
            </a:r>
            <a:r>
              <a:rPr lang="ru-RU" sz="2400" b="1" dirty="0" smtClean="0">
                <a:solidFill>
                  <a:schemeClr val="accent1"/>
                </a:solidFill>
              </a:rPr>
              <a:t>) </a:t>
            </a:r>
            <a:r>
              <a:rPr lang="ru-RU" b="1" dirty="0" smtClean="0"/>
              <a:t>и </a:t>
            </a:r>
            <a:r>
              <a:rPr lang="ru-RU" b="1" dirty="0"/>
              <a:t>письма </a:t>
            </a:r>
            <a:r>
              <a:rPr lang="ru-RU" b="1" dirty="0" smtClean="0"/>
              <a:t>(</a:t>
            </a:r>
            <a:r>
              <a:rPr lang="ru-RU" sz="2400" b="1" dirty="0" err="1" smtClean="0">
                <a:solidFill>
                  <a:schemeClr val="accent1"/>
                </a:solidFill>
              </a:rPr>
              <a:t>дисграфия</a:t>
            </a:r>
            <a:r>
              <a:rPr lang="ru-RU" sz="2400" b="1" dirty="0" smtClean="0">
                <a:solidFill>
                  <a:schemeClr val="accent1"/>
                </a:solidFill>
              </a:rPr>
              <a:t>)</a:t>
            </a:r>
            <a:r>
              <a:rPr lang="ru-RU" b="1" dirty="0" smtClean="0"/>
              <a:t> неизбежно </a:t>
            </a:r>
            <a:r>
              <a:rPr lang="ru-RU" b="1" dirty="0"/>
              <a:t>сказываются на </a:t>
            </a:r>
            <a:r>
              <a:rPr lang="ru-RU" b="1" dirty="0">
                <a:solidFill>
                  <a:schemeClr val="accent1"/>
                </a:solidFill>
              </a:rPr>
              <a:t>успеваемости, общении, самооценке, общем развитии ребёнка.</a:t>
            </a:r>
          </a:p>
          <a:p>
            <a:r>
              <a:rPr lang="ru-RU" b="1" dirty="0" smtClean="0"/>
              <a:t>Также </a:t>
            </a:r>
            <a:r>
              <a:rPr lang="ru-RU" b="1" dirty="0"/>
              <a:t>возникают серьёзные </a:t>
            </a:r>
            <a:r>
              <a:rPr lang="ru-RU" b="1" dirty="0">
                <a:solidFill>
                  <a:schemeClr val="accent1"/>
                </a:solidFill>
              </a:rPr>
              <a:t>личностные изменения:</a:t>
            </a:r>
          </a:p>
          <a:p>
            <a:pPr marL="304038" indent="-285750">
              <a:buFont typeface="Wingdings" pitchFamily="2" charset="2"/>
              <a:buChar char="q"/>
            </a:pPr>
            <a:r>
              <a:rPr lang="ru-RU" b="1" dirty="0"/>
              <a:t>неуверенность в себе</a:t>
            </a:r>
          </a:p>
          <a:p>
            <a:pPr marL="304038" indent="-285750">
              <a:buFont typeface="Wingdings" pitchFamily="2" charset="2"/>
              <a:buChar char="q"/>
            </a:pPr>
            <a:r>
              <a:rPr lang="ru-RU" b="1" dirty="0"/>
              <a:t>замкнутость</a:t>
            </a:r>
          </a:p>
          <a:p>
            <a:pPr marL="304038" indent="-285750">
              <a:buFont typeface="Wingdings" pitchFamily="2" charset="2"/>
              <a:buChar char="q"/>
            </a:pPr>
            <a:r>
              <a:rPr lang="ru-RU" b="1" dirty="0"/>
              <a:t>тревожность</a:t>
            </a:r>
          </a:p>
          <a:p>
            <a:pPr marL="304038" indent="-285750">
              <a:buFont typeface="Wingdings" pitchFamily="2" charset="2"/>
              <a:buChar char="q"/>
            </a:pPr>
            <a:r>
              <a:rPr lang="ru-RU" b="1" dirty="0"/>
              <a:t>раздражительность</a:t>
            </a:r>
          </a:p>
          <a:p>
            <a:pPr marL="304038" indent="-285750">
              <a:buFont typeface="Wingdings" pitchFamily="2" charset="2"/>
              <a:buChar char="q"/>
            </a:pPr>
            <a:r>
              <a:rPr lang="ru-RU" b="1" dirty="0"/>
              <a:t>озлобленность</a:t>
            </a:r>
          </a:p>
          <a:p>
            <a:pPr marL="304038" indent="-285750">
              <a:buFont typeface="Wingdings" pitchFamily="2" charset="2"/>
              <a:buChar char="q"/>
            </a:pPr>
            <a:r>
              <a:rPr lang="ru-RU" b="1" dirty="0"/>
              <a:t>агрессивность</a:t>
            </a:r>
          </a:p>
          <a:p>
            <a:pPr marL="304038" indent="-285750">
              <a:buFont typeface="Wingdings" pitchFamily="2" charset="2"/>
              <a:buChar char="q"/>
            </a:pPr>
            <a:r>
              <a:rPr lang="ru-RU" b="1" dirty="0"/>
              <a:t>склонность к негативным реакциям</a:t>
            </a:r>
          </a:p>
        </p:txBody>
      </p:sp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43050"/>
            <a:ext cx="290038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7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20438" cy="105561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Что значит </a:t>
            </a:r>
            <a:r>
              <a:rPr lang="ru-RU" sz="32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«речевая готовность к школе»?</a:t>
            </a:r>
            <a:endParaRPr lang="ru-RU" sz="3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56479"/>
            <a:ext cx="295232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4004363" cy="3560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9340509"/>
              </p:ext>
            </p:extLst>
          </p:nvPr>
        </p:nvGraphicFramePr>
        <p:xfrm>
          <a:off x="500034" y="1571612"/>
          <a:ext cx="613102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26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anose="020B0A04020102020204" pitchFamily="34" charset="0"/>
                <a:cs typeface="+mn-cs"/>
              </a:rPr>
              <a:t>Развитие речи невозможно без развития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психологической базы речи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: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Black" panose="020B0A04020102020204" pitchFamily="34" charset="0"/>
                <a:cs typeface="+mn-cs"/>
              </a:rPr>
              <a:t>-</a:t>
            </a:r>
            <a:r>
              <a:rPr lang="ru-RU" sz="2800" dirty="0" smtClean="0">
                <a:latin typeface="Arial Black" panose="020B0A04020102020204" pitchFamily="34" charset="0"/>
                <a:cs typeface="+mn-cs"/>
              </a:rPr>
              <a:t>восприятия</a:t>
            </a:r>
            <a:r>
              <a:rPr lang="ru-RU" sz="2800" dirty="0">
                <a:latin typeface="Arial Black" panose="020B0A04020102020204" pitchFamily="34" charset="0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 Black" panose="020B0A04020102020204" pitchFamily="34" charset="0"/>
                <a:cs typeface="+mn-cs"/>
              </a:rPr>
              <a:t>-</a:t>
            </a:r>
            <a:r>
              <a:rPr lang="ru-RU" sz="2800" dirty="0" smtClean="0">
                <a:latin typeface="Arial Black" panose="020B0A04020102020204" pitchFamily="34" charset="0"/>
                <a:cs typeface="+mn-cs"/>
              </a:rPr>
              <a:t>внимания</a:t>
            </a:r>
            <a:r>
              <a:rPr lang="ru-RU" sz="2800" dirty="0">
                <a:latin typeface="Arial Black" panose="020B0A04020102020204" pitchFamily="34" charset="0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 Black" panose="020B0A04020102020204" pitchFamily="34" charset="0"/>
                <a:cs typeface="+mn-cs"/>
              </a:rPr>
              <a:t>-</a:t>
            </a:r>
            <a:r>
              <a:rPr lang="ru-RU" sz="2800" dirty="0" smtClean="0">
                <a:latin typeface="Arial Black" panose="020B0A04020102020204" pitchFamily="34" charset="0"/>
                <a:cs typeface="+mn-cs"/>
              </a:rPr>
              <a:t>памяти</a:t>
            </a:r>
            <a:r>
              <a:rPr lang="ru-RU" sz="2800" dirty="0">
                <a:latin typeface="Arial Black" panose="020B0A04020102020204" pitchFamily="34" charset="0"/>
                <a:cs typeface="+mn-cs"/>
              </a:rPr>
              <a:t>, </a:t>
            </a:r>
            <a:endParaRPr lang="en-US" sz="2800" dirty="0" smtClean="0"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 Black" panose="020B0A04020102020204" pitchFamily="34" charset="0"/>
                <a:cs typeface="+mn-cs"/>
              </a:rPr>
              <a:t>-</a:t>
            </a:r>
            <a:r>
              <a:rPr lang="ru-RU" sz="2800" dirty="0" smtClean="0">
                <a:latin typeface="Arial Black" panose="020B0A04020102020204" pitchFamily="34" charset="0"/>
                <a:cs typeface="+mn-cs"/>
              </a:rPr>
              <a:t>зрительных процессов,</a:t>
            </a:r>
            <a:endParaRPr lang="en-US" sz="2800" dirty="0" smtClean="0"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Black" panose="020B0A04020102020204" pitchFamily="34" charset="0"/>
                <a:cs typeface="+mn-cs"/>
              </a:rPr>
              <a:t>-</a:t>
            </a:r>
            <a:r>
              <a:rPr lang="ru-RU" sz="2800" dirty="0" smtClean="0">
                <a:latin typeface="Arial Black" panose="020B0A04020102020204" pitchFamily="34" charset="0"/>
                <a:cs typeface="+mn-cs"/>
              </a:rPr>
              <a:t>слуховых </a:t>
            </a:r>
            <a:r>
              <a:rPr lang="ru-RU" sz="2800" dirty="0">
                <a:latin typeface="Arial Black" panose="020B0A04020102020204" pitchFamily="34" charset="0"/>
                <a:cs typeface="+mn-cs"/>
              </a:rPr>
              <a:t>процессов, </a:t>
            </a:r>
            <a:endParaRPr lang="en-US" sz="2800" dirty="0" smtClean="0"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Black" panose="020B0A04020102020204" pitchFamily="34" charset="0"/>
                <a:cs typeface="+mn-cs"/>
              </a:rPr>
              <a:t>-</a:t>
            </a:r>
            <a:r>
              <a:rPr lang="ru-RU" sz="2800" dirty="0" smtClean="0">
                <a:latin typeface="Arial Black" panose="020B0A04020102020204" pitchFamily="34" charset="0"/>
                <a:cs typeface="+mn-cs"/>
              </a:rPr>
              <a:t>логического мышления</a:t>
            </a:r>
            <a:endParaRPr lang="ru-RU" sz="2800" dirty="0"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 а также мелкой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моторики</a:t>
            </a:r>
            <a:endParaRPr lang="ru-RU" sz="2800" dirty="0">
              <a:latin typeface="Arial Black" panose="020B0A040201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5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933/000302ea-b953df6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7056784" cy="55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9419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564904"/>
            <a:ext cx="4464496" cy="3818711"/>
          </a:xfrm>
          <a:prstGeom prst="rect">
            <a:avLst/>
          </a:prstGeom>
        </p:spPr>
      </p:pic>
      <p:pic>
        <p:nvPicPr>
          <p:cNvPr id="3" name="Объект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624" y="688498"/>
            <a:ext cx="5946775" cy="285750"/>
          </a:xfrm>
          <a:prstGeom prst="rect"/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45936"/>
            <a:ext cx="5688632" cy="658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dirty="0" lang="ru-RU" sz="3600">
                <a:solidFill>
                  <a:schemeClr val="accent1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Звукопроизношение</a:t>
            </a:r>
            <a:endParaRPr dirty="0" lang="ru-RU" sz="3600">
              <a:solidFill>
                <a:schemeClr val="accent1"/>
              </a:solidFill>
              <a:effectLst/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6768752" cy="1409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dirty="0" lang="ru-RU" sz="2000">
                <a:solidFill>
                  <a:schemeClr val="tx2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Приходя в школу, ребёнок должен правильно произносить все </a:t>
            </a:r>
            <a:r>
              <a:rPr dirty="0" lang="ru-RU" smtClean="0" sz="2000">
                <a:solidFill>
                  <a:schemeClr val="tx2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звуки родного языка, </a:t>
            </a:r>
            <a:r>
              <a:rPr dirty="0" lang="ru-RU" sz="2000">
                <a:solidFill>
                  <a:schemeClr val="tx2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не должен </a:t>
            </a:r>
            <a:r>
              <a:rPr dirty="0" lang="ru-RU" smtClean="0" sz="2000">
                <a:solidFill>
                  <a:schemeClr val="tx2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пропускать, </a:t>
            </a:r>
            <a:r>
              <a:rPr dirty="0" lang="ru-RU" sz="2000">
                <a:solidFill>
                  <a:schemeClr val="tx2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искажать, заменять их.</a:t>
            </a:r>
            <a:endParaRPr dirty="0" lang="ru-RU" sz="2000">
              <a:solidFill>
                <a:schemeClr val="tx2"/>
              </a:solidFill>
              <a:effectLst/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391784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96228" cy="108011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Звукопроизношение</a:t>
            </a:r>
            <a:endParaRPr lang="ru-RU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5555"/>
            <a:ext cx="3816424" cy="30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28" y="632838"/>
            <a:ext cx="1785912" cy="2455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84" y="535555"/>
            <a:ext cx="1861516" cy="253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8337"/>
            <a:ext cx="2370154" cy="175657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1" y="3079744"/>
            <a:ext cx="4331616" cy="194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20" y="2780928"/>
            <a:ext cx="1740354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1"/>
            <a:ext cx="4968551" cy="10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Arial Black" pitchFamily="34" charset="0"/>
              </a:rPr>
              <a:t>ФОНЕМАТИЧЕСКОЕ </a:t>
            </a:r>
          </a:p>
          <a:p>
            <a:pPr algn="ctr"/>
            <a:r>
              <a:rPr lang="ru-RU" sz="3200" dirty="0">
                <a:solidFill>
                  <a:schemeClr val="accent1"/>
                </a:solidFill>
                <a:latin typeface="Arial Black" pitchFamily="34" charset="0"/>
              </a:rPr>
              <a:t>ВОСПРИЯТИЕ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53488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228600" algn="l"/>
              </a:tabLst>
            </a:pPr>
            <a:r>
              <a:rPr lang="ru-RU" kern="800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узнавание звука на фоне слова, </a:t>
            </a:r>
            <a:r>
              <a:rPr lang="ru-RU" kern="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kern="800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наличия или отсутствия его в слове, например: определить есть</a:t>
            </a:r>
            <a:r>
              <a:rPr lang="ru-RU" kern="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800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kern="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 С в словах </a:t>
            </a:r>
            <a:r>
              <a:rPr lang="ru-RU" i="1" kern="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сумка, рама, нос </a:t>
            </a:r>
            <a:r>
              <a:rPr lang="ru-RU" kern="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т.д.;</a:t>
            </a:r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228600" algn="l"/>
              </a:tabLst>
            </a:pPr>
            <a:r>
              <a:rPr lang="ru-RU" kern="800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вычленение первого и последнего звуков в слове;</a:t>
            </a:r>
            <a:endParaRPr lang="ru-RU" sz="1400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228600" algn="l"/>
              </a:tabLst>
            </a:pPr>
            <a:r>
              <a:rPr lang="ru-RU" kern="800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последовательности, количества звуков, их места в слове по отношению к другим звукам.</a:t>
            </a:r>
            <a:endParaRPr lang="ru-RU" sz="140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2866" y="4869160"/>
            <a:ext cx="2947676" cy="1511587"/>
          </a:xfrm>
          <a:prstGeom prst="rect">
            <a:avLst/>
          </a:prstGeom>
        </p:spPr>
      </p:pic>
      <p:pic>
        <p:nvPicPr>
          <p:cNvPr id="7" name="Picture 4" descr="Назови картинки, в названии которых есть [ж]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869160"/>
            <a:ext cx="2232248" cy="1511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395536" y="3856984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Назови предметы, в названии которых есть звук [ж]</a:t>
            </a:r>
            <a:r>
              <a:rPr lang="ru-RU" sz="1600" dirty="0">
                <a:latin typeface="Arial Black" panose="020B0A04020102020204" pitchFamily="34" charset="0"/>
              </a:rPr>
              <a:t/>
            </a:r>
            <a:br>
              <a:rPr lang="ru-RU" sz="1600" dirty="0">
                <a:latin typeface="Arial Black" panose="020B0A04020102020204" pitchFamily="34" charset="0"/>
              </a:rPr>
            </a:b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1051" y="3942812"/>
            <a:ext cx="324036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каком месте в </a:t>
            </a: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словах 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слышится звук [ч]?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01122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  <a:latin typeface="Arial Black" pitchFamily="34" charset="0"/>
              </a:rPr>
              <a:t>Развитие фонематического восприятия</a:t>
            </a:r>
            <a:endParaRPr lang="ru-RU" sz="2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428736"/>
            <a:ext cx="6516942" cy="517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1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428868"/>
            <a:ext cx="457203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eaLnBrk="1" hangingPunct="1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Быть готовым к школе – не значит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уметь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читать,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писать, считать.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Быть готовым к школе – значит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Быть готовым всему этому </a:t>
            </a:r>
            <a:r>
              <a:rPr lang="ru-RU" sz="2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научиться!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504" y="2714620"/>
            <a:ext cx="199145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857232"/>
            <a:ext cx="57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Что значит – быть готовым к школе?</a:t>
            </a:r>
            <a:endParaRPr lang="ru-RU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61436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Владение элементарными навыками звукового </a:t>
            </a:r>
            <a:r>
              <a:rPr lang="ru-RU" sz="3200" b="1" dirty="0" smtClean="0">
                <a:solidFill>
                  <a:schemeClr val="accent1"/>
                </a:solidFill>
                <a:latin typeface="Arial Black" pitchFamily="34" charset="0"/>
                <a:cs typeface="+mn-cs"/>
              </a:rPr>
              <a:t>анализа</a:t>
            </a:r>
            <a:endParaRPr lang="ru-RU" sz="3200" b="1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Arial Black" pitchFamily="34" charset="0"/>
                <a:cs typeface="+mn-cs"/>
              </a:rPr>
              <a:t>умение </a:t>
            </a:r>
            <a:r>
              <a:rPr lang="ru-RU" dirty="0">
                <a:latin typeface="Arial Black" pitchFamily="34" charset="0"/>
                <a:cs typeface="+mn-cs"/>
              </a:rPr>
              <a:t>выделять начальный гласный звук из </a:t>
            </a:r>
            <a:r>
              <a:rPr lang="ru-RU" dirty="0" smtClean="0">
                <a:latin typeface="Arial Black" pitchFamily="34" charset="0"/>
                <a:cs typeface="+mn-cs"/>
              </a:rPr>
              <a:t>слова (Оля, аист, имя, улица и др.);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  <a:cs typeface="+mn-cs"/>
              </a:rPr>
              <a:t> </a:t>
            </a:r>
            <a:endParaRPr lang="ru-RU" dirty="0">
              <a:latin typeface="Arial Black" pitchFamily="34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Arial Black" pitchFamily="34" charset="0"/>
                <a:cs typeface="+mn-cs"/>
              </a:rPr>
              <a:t>анализ </a:t>
            </a:r>
            <a:r>
              <a:rPr lang="ru-RU" dirty="0">
                <a:latin typeface="Arial Black" pitchFamily="34" charset="0"/>
                <a:cs typeface="+mn-cs"/>
              </a:rPr>
              <a:t>гласных из трех звуков типа «</a:t>
            </a:r>
            <a:r>
              <a:rPr lang="ru-RU" dirty="0" err="1">
                <a:latin typeface="Arial Black" pitchFamily="34" charset="0"/>
                <a:cs typeface="+mn-cs"/>
              </a:rPr>
              <a:t>ауи</a:t>
            </a:r>
            <a:r>
              <a:rPr lang="ru-RU" dirty="0">
                <a:latin typeface="Arial Black" pitchFamily="34" charset="0"/>
                <a:cs typeface="+mn-cs"/>
              </a:rPr>
              <a:t>»; анализ обратного слога гласный - согласный типа «</a:t>
            </a:r>
            <a:r>
              <a:rPr lang="ru-RU" dirty="0" err="1" smtClean="0">
                <a:latin typeface="Arial Black" pitchFamily="34" charset="0"/>
                <a:cs typeface="+mn-cs"/>
              </a:rPr>
              <a:t>ап</a:t>
            </a:r>
            <a:r>
              <a:rPr lang="ru-RU" dirty="0" smtClean="0">
                <a:latin typeface="Arial Black" pitchFamily="34" charset="0"/>
                <a:cs typeface="+mn-cs"/>
              </a:rPr>
              <a:t>»;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Arial Black" pitchFamily="34" charset="0"/>
                <a:cs typeface="+mn-cs"/>
              </a:rPr>
              <a:t>слышать </a:t>
            </a:r>
            <a:r>
              <a:rPr lang="ru-RU" dirty="0">
                <a:latin typeface="Arial Black" pitchFamily="34" charset="0"/>
                <a:cs typeface="+mn-cs"/>
              </a:rPr>
              <a:t>и выделять первый и последний согласный звук в слове</a:t>
            </a:r>
            <a:r>
              <a:rPr lang="ru-RU" dirty="0" smtClean="0">
                <a:latin typeface="Arial Black" pitchFamily="34" charset="0"/>
                <a:cs typeface="+mn-cs"/>
              </a:rPr>
              <a:t>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Arial Black" pitchFamily="34" charset="0"/>
                <a:cs typeface="+mn-cs"/>
              </a:rPr>
              <a:t>определять </a:t>
            </a:r>
            <a:r>
              <a:rPr lang="ru-RU" dirty="0">
                <a:latin typeface="Arial Black" pitchFamily="34" charset="0"/>
                <a:cs typeface="+mn-cs"/>
              </a:rPr>
              <a:t>количество и последовательность звуков в </a:t>
            </a:r>
            <a:r>
              <a:rPr lang="ru-RU" dirty="0" smtClean="0">
                <a:latin typeface="Arial Black" pitchFamily="34" charset="0"/>
                <a:cs typeface="+mn-cs"/>
              </a:rPr>
              <a:t>слове;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  <a:cs typeface="+mn-cs"/>
              </a:rPr>
              <a:t>- называть слова на заданный звук.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  <a:latin typeface="Arial Black" pitchFamily="34" charset="0"/>
              </a:rPr>
              <a:t>Развитие звукового анализа</a:t>
            </a:r>
            <a:endParaRPr lang="ru-RU" sz="36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1" y="1628800"/>
            <a:ext cx="3511375" cy="459797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339646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  <a:latin typeface="Arial Black" pitchFamily="34" charset="0"/>
              </a:rPr>
              <a:t>Развитие звукового анализа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7" y="1636407"/>
            <a:ext cx="3240360" cy="461751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0127" y="1636407"/>
            <a:ext cx="3382969" cy="46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68489"/>
              </p:ext>
            </p:extLst>
          </p:nvPr>
        </p:nvGraphicFramePr>
        <p:xfrm>
          <a:off x="1524000" y="2604012"/>
          <a:ext cx="5352256" cy="1097202"/>
        </p:xfrm>
        <a:graphic>
          <a:graphicData uri="http://schemas.openxmlformats.org/drawingml/2006/table">
            <a:tbl>
              <a:tblPr/>
              <a:tblGrid>
                <a:gridCol w="5352256"/>
              </a:tblGrid>
              <a:tr h="33593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7" marB="45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3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7" marB="45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93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7" marB="45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265247"/>
              </p:ext>
            </p:extLst>
          </p:nvPr>
        </p:nvGraphicFramePr>
        <p:xfrm>
          <a:off x="1524000" y="2968486"/>
          <a:ext cx="4702597" cy="1222577"/>
        </p:xfrm>
        <a:graphic>
          <a:graphicData uri="http://schemas.openxmlformats.org/drawingml/2006/table">
            <a:tbl>
              <a:tblPr/>
              <a:tblGrid>
                <a:gridCol w="4702597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568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endParaRPr lang="ru-RU" sz="1800" dirty="0"/>
                    </a:p>
                  </a:txBody>
                  <a:tcPr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28800" y="4419600"/>
          <a:ext cx="6096000" cy="73183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659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37" name="Picture 1" descr="Нарисуй столько кружков, сколько звуков в слов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0" y="3789040"/>
            <a:ext cx="2731559" cy="207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2" descr="Составь схему слов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28" y="3446546"/>
            <a:ext cx="3096344" cy="250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Прямоугольник 12"/>
          <p:cNvSpPr>
            <a:spLocks noChangeArrowheads="1"/>
          </p:cNvSpPr>
          <p:nvPr/>
        </p:nvSpPr>
        <p:spPr bwMode="auto">
          <a:xfrm>
            <a:off x="1619672" y="2689267"/>
            <a:ext cx="4606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dirty="0">
                <a:latin typeface="Georgia" panose="02040502050405020303" pitchFamily="18" charset="0"/>
              </a:rPr>
              <a:t>Составь схему слова</a:t>
            </a:r>
          </a:p>
        </p:txBody>
      </p:sp>
      <p:sp>
        <p:nvSpPr>
          <p:cNvPr id="1040" name="Прямоугольник 13"/>
          <p:cNvSpPr>
            <a:spLocks noChangeArrowheads="1"/>
          </p:cNvSpPr>
          <p:nvPr/>
        </p:nvSpPr>
        <p:spPr bwMode="auto">
          <a:xfrm>
            <a:off x="609600" y="827428"/>
            <a:ext cx="4572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dirty="0">
                <a:solidFill>
                  <a:schemeClr val="accent1"/>
                </a:solidFill>
                <a:latin typeface="Georgia" panose="02040502050405020303" pitchFamily="18" charset="0"/>
              </a:rPr>
              <a:t>«</a:t>
            </a: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Нарисуй столько кружков, сколько звуков в </a:t>
            </a:r>
            <a:r>
              <a:rPr lang="ru-RU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слове»</a:t>
            </a: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5187950"/>
              <a:ext cx="1588" cy="1588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562" y="514666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.Tkachenko\Pictures\2012-11-27 зв анализ\зв анализ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8241584" cy="450477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042" y="571480"/>
            <a:ext cx="6930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Развитие звукового анализа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36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.Tkachenko\Pictures\2013-04-17 грамота\грамота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857364"/>
            <a:ext cx="7014115" cy="4346711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786" y="500042"/>
            <a:ext cx="6930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Развитие звукового анализа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ПОЛНЫЙ ЗВУКО –БУКВЕННЫЙ АНАЛИЗ.</a:t>
            </a: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T.Tkachenko\Pictures\2012-11-30 грамота\грамот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7" y="980728"/>
            <a:ext cx="6203032" cy="3921318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1261" y="5111338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Подобные упражнения способствуют  заинтересованной  работе ребёнка, развитию его внимания, памяти, воображения  и логического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0342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3909" y="476672"/>
            <a:ext cx="4976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Словарный запас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67476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  <a:t>К 7 годам у </a:t>
            </a:r>
            <a:r>
              <a:rPr lang="ru-RU" sz="2000">
                <a:solidFill>
                  <a:schemeClr val="tx2"/>
                </a:solidFill>
                <a:latin typeface="Arial Black" panose="020B0A04020102020204" pitchFamily="34" charset="0"/>
              </a:rPr>
              <a:t>ребёнка </a:t>
            </a:r>
            <a:r>
              <a:rPr lang="ru-RU" sz="2000" smtClean="0">
                <a:solidFill>
                  <a:schemeClr val="tx2"/>
                </a:solidFill>
                <a:latin typeface="Arial Black" panose="020B0A04020102020204" pitchFamily="34" charset="0"/>
              </a:rPr>
              <a:t>достаточно </a:t>
            </a:r>
            <a: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  <a:t>большой словарный запас (около  3000  слов</a:t>
            </a:r>
            <a:r>
              <a:rPr lang="ru-RU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).  </a:t>
            </a:r>
            <a:endParaRPr lang="ru-RU" sz="20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Он </a:t>
            </a:r>
            <a: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  <a:t>должен </a:t>
            </a:r>
            <a:r>
              <a:rPr lang="ru-RU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знать и активно использовать </a:t>
            </a:r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</a:t>
            </a:r>
            <a:r>
              <a:rPr lang="ru-RU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своей речи </a:t>
            </a:r>
            <a:r>
              <a:rPr lang="ru-RU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обобщающие слова </a:t>
            </a:r>
            <a:r>
              <a:rPr lang="ru-RU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(овощи, </a:t>
            </a:r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фрукты, мебель, посуда, домашние и дикие животные, одежда, обувь, транспорт, игрушки и т.д.)</a:t>
            </a:r>
          </a:p>
          <a:p>
            <a:pPr eaLnBrk="1" hangingPunct="1"/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антонимы</a:t>
            </a:r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(грустный -весёлый, молодой – </a:t>
            </a:r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старый, </a:t>
            </a:r>
            <a:r>
              <a:rPr lang="ru-RU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тёмный-светлый</a:t>
            </a:r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</a:t>
            </a:r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ОТКРЫВАТЬ-ЗАКРЫВАТЬ,  НОЧЬ-ДЕНЬ</a:t>
            </a:r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), </a:t>
            </a:r>
          </a:p>
          <a:p>
            <a:pPr eaLnBrk="1" hangingPunct="1"/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синонимы</a:t>
            </a:r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(например, лошадь, конь, жеребец, скакун), </a:t>
            </a:r>
            <a:endParaRPr lang="ru-RU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  <a:t>-</a:t>
            </a:r>
            <a:r>
              <a:rPr lang="ru-RU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слова </a:t>
            </a:r>
            <a:r>
              <a:rPr lang="ru-RU" sz="2000" dirty="0">
                <a:solidFill>
                  <a:schemeClr val="accent2"/>
                </a:solidFill>
                <a:latin typeface="Arial Black" panose="020B0A04020102020204" pitchFamily="34" charset="0"/>
              </a:rPr>
              <a:t>– действия, </a:t>
            </a:r>
            <a:endParaRPr lang="ru-RU" sz="2000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-</a:t>
            </a:r>
            <a:r>
              <a:rPr lang="ru-RU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слова </a:t>
            </a:r>
            <a:r>
              <a:rPr lang="ru-RU" sz="2000" dirty="0">
                <a:solidFill>
                  <a:schemeClr val="accent2"/>
                </a:solidFill>
                <a:latin typeface="Arial Black" panose="020B0A04020102020204" pitchFamily="34" charset="0"/>
              </a:rPr>
              <a:t>– признаки</a:t>
            </a:r>
            <a: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38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095/000962ec-00b9fcc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67818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Синонимы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https://arhivurokov.ru/multiurok/4/3/c/43ce7fce9b960468521d2f5c16552b7f5e5f5242/didaktichieskaia-ighra-loto-sobieri-sinonimy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1362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5824" y="1571612"/>
            <a:ext cx="3652549" cy="45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6552728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Готовность  </a:t>
            </a:r>
            <a:r>
              <a:rPr lang="ru-RU" sz="2400" dirty="0">
                <a:solidFill>
                  <a:schemeClr val="accent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 обучению в школе во многом  зависит </a:t>
            </a:r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 уровня  речевого развития</a:t>
            </a:r>
            <a:r>
              <a:rPr lang="ru-RU" sz="2400" b="1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2400" b="1" dirty="0" smtClean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Именно при помощи речи, устной и письменной, ребенку предстоит усвоить всю систему знаний. 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Чем лучше  будет развита речь до поступления в школу, тем быстрее ученик овладеет чтением и письмом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4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Антонимы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3.bp.blogspot.com/-DVpsBM69iOs/VHrjoKH1m2I/AAAAAAAAEV8/7XBPmFIaM3U/s1600/IMG_0005_NEW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32304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357298"/>
            <a:ext cx="3214710" cy="47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068277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lyuzhnaya-svetlichok1.educrimea.ru/uploads/5000/20598/persona/folders/8.jpg?1474398716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729680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285860"/>
            <a:ext cx="2532793" cy="2357454"/>
          </a:xfrm>
          <a:prstGeom prst="rect">
            <a:avLst/>
          </a:prstGeom>
        </p:spPr>
      </p:pic>
      <p:pic>
        <p:nvPicPr>
          <p:cNvPr id="5122" name="Picture 2" descr="http://itd2.mycdn.me/image?id=850445468572&amp;t=20&amp;plc=WEB&amp;tkn=*hqvN1ntWwKnfQZpVrTwV4e-Dz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00438"/>
            <a:ext cx="3410388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571480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Слова – действия </a:t>
            </a:r>
            <a:endParaRPr lang="ru-RU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42984"/>
            <a:ext cx="2286016" cy="32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Слова-признаки</a:t>
            </a:r>
            <a:endParaRPr lang="ru-RU" sz="3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048" y="1413074"/>
            <a:ext cx="3324394" cy="4708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17638"/>
            <a:ext cx="3282264" cy="47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Слова-признаки</a:t>
            </a:r>
            <a:endParaRPr lang="ru-RU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571612"/>
            <a:ext cx="3169058" cy="4525963"/>
          </a:xfrm>
          <a:prstGeom prst="rect">
            <a:avLst/>
          </a:prstGeom>
        </p:spPr>
      </p:pic>
      <p:pic>
        <p:nvPicPr>
          <p:cNvPr id="8" name="Содержимое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1571612"/>
            <a:ext cx="3133628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64925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31f/00143ae6-33ca0a3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308304" cy="6048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690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s/73336/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2215"/>
            <a:ext cx="4790624" cy="41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645" y="430687"/>
            <a:ext cx="2254609" cy="3168641"/>
          </a:xfrm>
          <a:prstGeom prst="rect">
            <a:avLst/>
          </a:prstGeom>
        </p:spPr>
      </p:pic>
      <p:pic>
        <p:nvPicPr>
          <p:cNvPr id="3074" name="Picture 2" descr="http://www.svadbuzz.ru/sites/default/files/imagecache/photo-big/users/1/photo/2016/227/zB1z9OwBj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900494"/>
            <a:ext cx="4572508" cy="25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labirint.ru/images/comments_pic/0846/02labdapq12264116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405"/>
            <a:ext cx="2638904" cy="36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s/144481/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624736" cy="578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42918"/>
            <a:ext cx="6749372" cy="125992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Возможные нарушения </a:t>
            </a:r>
            <a:r>
              <a:rPr lang="ru-RU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устной речи у </a:t>
            </a: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000240"/>
            <a:ext cx="69127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193040" indent="228600" algn="just">
              <a:spcAft>
                <a:spcPts val="0"/>
              </a:spcAft>
            </a:pPr>
            <a:r>
              <a:rPr lang="ru-RU" sz="2400" b="1" dirty="0" err="1" smtClean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дислалия</a:t>
            </a:r>
            <a:r>
              <a:rPr lang="ru-RU" sz="32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нарушение </a:t>
            </a:r>
            <a:r>
              <a:rPr lang="ru-RU" sz="2000" dirty="0">
                <a:latin typeface="Arial Black" pitchFamily="34" charset="0"/>
                <a:ea typeface="Times New Roman" panose="02020603050405020304" pitchFamily="18" charset="0"/>
              </a:rPr>
              <a:t>произношения отдельных звуков;</a:t>
            </a:r>
          </a:p>
          <a:p>
            <a:pPr marL="228600" marR="193040" indent="228600" algn="just"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фонетико-фонематические нарушения</a:t>
            </a:r>
            <a:r>
              <a:rPr lang="ru-RU" sz="2400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- когда ребенок не только произносит, но и воспринимает неправильно звуки родного языка;</a:t>
            </a:r>
            <a:endParaRPr lang="ru-RU" sz="1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28600" marR="193040" indent="228600" algn="just">
              <a:spcAft>
                <a:spcPts val="0"/>
              </a:spcAft>
            </a:pPr>
            <a:r>
              <a:rPr lang="ru-RU" b="1" dirty="0">
                <a:solidFill>
                  <a:srgbClr val="33CC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общее недоразвитие речи </a:t>
            </a:r>
            <a:r>
              <a:rPr lang="ru-RU" sz="2400" b="1" dirty="0">
                <a:solidFill>
                  <a:srgbClr val="33CC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когда нарушены и произношение, и восприятие, и грамматика, бедный словарный запас и отсутствует связная речь. </a:t>
            </a:r>
            <a:endParaRPr lang="ru-RU" sz="16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686972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252832/0007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341081" cy="48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76672"/>
            <a:ext cx="5328592" cy="99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по серии сюжетных картинок</a:t>
            </a:r>
            <a:endParaRPr lang="ru-RU" sz="280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5809604" cy="784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Мелкая моторика</a:t>
            </a:r>
            <a:endParaRPr lang="ru-RU" sz="440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s://ds04.infourok.ru/uploads/ex/09b5/0000a5f4-7798807e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8" y="1916832"/>
            <a:ext cx="680205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66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myshared.ru/9/920459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7104788" cy="5328592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518879"/>
            <a:ext cx="207923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805781/683bf248-62ef-46ae-8eca-65cda3183e0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5" y="620688"/>
            <a:ext cx="598818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900igr.net/up/datas/197789/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0837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770485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Письменная речь</a:t>
            </a:r>
            <a:endParaRPr lang="ru-RU" sz="600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24944"/>
            <a:ext cx="3718196" cy="310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116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91264" cy="805840"/>
          </a:xfr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Почему РУКОПИСНЫЕ БУКВЫ не даются нашим детям в  ДОШКОЛЬНОМ ВОЗРАСТЕ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4824536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Дошкольников следует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учить  </a:t>
            </a:r>
            <a:endParaRPr lang="ru-RU" sz="1700" dirty="0" smtClean="0">
              <a:solidFill>
                <a:schemeClr val="tx2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написанию только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ПЕЧАТНЫХ БУКВ</a:t>
            </a: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, которые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проще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изобразить, </a:t>
            </a:r>
            <a:endParaRPr lang="ru-RU" sz="1700" dirty="0" smtClean="0">
              <a:solidFill>
                <a:schemeClr val="tx2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которые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зрительно знакомы </a:t>
            </a:r>
            <a:endParaRPr lang="ru-RU" sz="1700" dirty="0" smtClean="0">
              <a:solidFill>
                <a:schemeClr val="tx2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ребёнку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: </a:t>
            </a: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он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видит их в Букваре, </a:t>
            </a:r>
            <a:endParaRPr lang="ru-RU" sz="1700" dirty="0" smtClean="0">
              <a:solidFill>
                <a:schemeClr val="tx2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других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детских книгах, </a:t>
            </a:r>
            <a:endParaRPr lang="ru-RU" sz="1700" dirty="0" smtClean="0">
              <a:solidFill>
                <a:schemeClr val="tx2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на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вывесках, </a:t>
            </a: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на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клавиатуре </a:t>
            </a:r>
            <a:endParaRPr lang="ru-RU" sz="1700" dirty="0" smtClean="0">
              <a:solidFill>
                <a:schemeClr val="tx2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компьютера и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пр. </a:t>
            </a:r>
          </a:p>
          <a:p>
            <a:pPr marL="0" marR="53340" indent="0" algn="ctr">
              <a:spcAft>
                <a:spcPts val="600"/>
              </a:spcAft>
              <a:buNone/>
            </a:pPr>
            <a:endParaRPr lang="ru-RU" sz="1700" dirty="0" smtClean="0">
              <a:solidFill>
                <a:schemeClr val="tx2"/>
              </a:solidFill>
              <a:latin typeface="Arial Black" pitchFamily="34" charset="0"/>
              <a:ea typeface="Times New Roman"/>
            </a:endParaRPr>
          </a:p>
          <a:p>
            <a:pPr marL="0" marR="53340" indent="0" algn="ctr">
              <a:spcAft>
                <a:spcPts val="600"/>
              </a:spcAft>
              <a:buNone/>
            </a:pPr>
            <a:endParaRPr lang="ru-RU" sz="1700" dirty="0">
              <a:solidFill>
                <a:schemeClr val="tx2"/>
              </a:solidFill>
              <a:latin typeface="Arial Black" pitchFamily="34" charset="0"/>
              <a:ea typeface="Times New Roman"/>
            </a:endParaRPr>
          </a:p>
          <a:p>
            <a:pPr marL="0" marR="53340" indent="0" algn="ctr">
              <a:spcAft>
                <a:spcPts val="600"/>
              </a:spcAft>
              <a:buNone/>
            </a:pP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РУКОПИСНЫЕ БУКВЫ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ребёнок не видит до школы + технически это гораздо более сложный вид письма. Придуманы такие буквы для скорописи , </a:t>
            </a: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то есть </a:t>
            </a:r>
            <a:r>
              <a:rPr lang="ru-RU" sz="1700" b="1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безотрывного письма</a:t>
            </a: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. Их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необходимо </a:t>
            </a:r>
            <a:r>
              <a:rPr lang="ru-RU" sz="1700" b="1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осваивать </a:t>
            </a:r>
            <a:r>
              <a:rPr lang="ru-RU" sz="1700" b="1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исключительно в </a:t>
            </a:r>
            <a:r>
              <a:rPr lang="ru-RU" sz="1700" b="1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школе, под пристальным контролем учителя.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700" dirty="0" smtClean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И </a:t>
            </a:r>
            <a:r>
              <a:rPr lang="ru-RU" sz="1700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на это отводится </a:t>
            </a:r>
            <a:r>
              <a:rPr lang="ru-RU" sz="1700" b="1" dirty="0">
                <a:solidFill>
                  <a:schemeClr val="tx2"/>
                </a:solidFill>
                <a:latin typeface="Arial Black" pitchFamily="34" charset="0"/>
                <a:ea typeface="Times New Roman"/>
              </a:rPr>
              <a:t>целый учебный год!  </a:t>
            </a:r>
          </a:p>
          <a:p>
            <a:pPr marL="0" indent="0">
              <a:buNone/>
            </a:pPr>
            <a:endParaRPr lang="ru-RU" sz="1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130782" cy="2823842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05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055" y="5373216"/>
            <a:ext cx="818388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ИНТЕРЕСНЫе</a:t>
            </a:r>
            <a:r>
              <a:rPr lang="ru-RU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ПРИЁМы</a:t>
            </a:r>
            <a:r>
              <a:rPr lang="ru-RU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ДЛЯ ЗАПОМИНАНИЯ БУКВ</a:t>
            </a: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232927"/>
            <a:ext cx="3325432" cy="2846569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s://i.mycdn.me/image?id=864348705285&amp;t=3&amp;plc=WEB&amp;tkn=*GyxOaZkwY5n8S8lQZdREd-O4vj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78417"/>
            <a:ext cx="3240360" cy="17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aam.ru/upload/blogs/b9e85d62b651bb874f7252e33261eeaa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8325"/>
            <a:ext cx="2348481" cy="22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am.ru/upload/blogs/e5d557fc10c3f90c7b9b848b9373b845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54" y="2771304"/>
            <a:ext cx="1752129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aam.ru/upload/blogs/2e4fbb21745f5030e1f67d3db9ea3f27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6" y="3131730"/>
            <a:ext cx="2904257" cy="21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aam.ru/upload/blogs/9a53e5ffa675ce67b2045eda43c44750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6502"/>
            <a:ext cx="1752129" cy="28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58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Arial Black" pitchFamily="34" charset="0"/>
              </a:rPr>
              <a:t>Учим буквы</a:t>
            </a:r>
            <a:endParaRPr lang="ru-RU" sz="4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 rot="10800000" flipV="1">
            <a:off x="500034" y="993972"/>
            <a:ext cx="680827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Эффективные упражнения: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Подчеркни такую же букву, как внизу.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Найди и раскрась букву.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Обведи в кружок все буквы 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Зачеркни букву, отличающуюся от остальных.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Соедини точки по порядку номеров и раскрась то, что получилось.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Вылепи букву из пластилина.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«Вышей» букву. Используется картонная карточка с изображением буквы с дырочками для шнурка.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Письмо букв на манке, обводка букв на наждачной бумаге.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Конструктор букв. Ребёнок составляет букву из  отдельных её элементов.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39552" y="637238"/>
            <a:ext cx="650085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Буква сломалась.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Допиши букву. Упражнения помогают ребенку хорошо запомнить графический облик букв, развивают произвольное внимание, зрительное восприятие, воображение.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Графический диктант букв по клеточкам.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Развиваются слуховое, зрительное внимание, память, пространственные представления. Упражнение способствует прочному запоминанию букв.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«Буквы спрятались», «Дорисуй вторую половинку буквы»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«Стилизованные буквы».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Буквы «спрятались» за забором.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Узнай их и напечатай в клеточках.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Соедини с буквой 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только те предметы, названия которых начинаются со звука [а].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01122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Настораживающие симптомы</a:t>
            </a:r>
            <a:endParaRPr lang="ru-RU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6758006" cy="4554551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1800" dirty="0" smtClean="0">
                <a:latin typeface="Arial Black" pitchFamily="34" charset="0"/>
              </a:rPr>
              <a:t>Малыш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atin typeface="Arial Black" panose="020B0A04020102020204" pitchFamily="34" charset="0"/>
              </a:rPr>
              <a:t>свои </a:t>
            </a:r>
            <a:r>
              <a:rPr lang="ru-RU" sz="1800" dirty="0">
                <a:latin typeface="Arial Black" panose="020B0A04020102020204" pitchFamily="34" charset="0"/>
              </a:rPr>
              <a:t>первые слова </a:t>
            </a:r>
            <a:r>
              <a:rPr lang="ru-RU" sz="1800" dirty="0" smtClean="0">
                <a:latin typeface="Arial Black" panose="020B0A04020102020204" pitchFamily="34" charset="0"/>
              </a:rPr>
              <a:t>начинает произносить поздно </a:t>
            </a:r>
            <a:r>
              <a:rPr lang="ru-RU" sz="1800" dirty="0">
                <a:latin typeface="Arial Black" panose="020B0A04020102020204" pitchFamily="34" charset="0"/>
              </a:rPr>
              <a:t>– в три или четыре </a:t>
            </a:r>
            <a:r>
              <a:rPr lang="ru-RU" sz="1800" dirty="0" smtClean="0">
                <a:latin typeface="Arial Black" panose="020B0A04020102020204" pitchFamily="34" charset="0"/>
              </a:rPr>
              <a:t>года, речь </a:t>
            </a:r>
          </a:p>
          <a:p>
            <a:pPr marL="0" indent="0" eaLnBrk="1" hangingPunct="1">
              <a:buNone/>
            </a:pPr>
            <a:r>
              <a:rPr lang="ru-RU" sz="1800" dirty="0" smtClean="0">
                <a:latin typeface="Arial Black" panose="020B0A04020102020204" pitchFamily="34" charset="0"/>
              </a:rPr>
              <a:t>при этом, как правило, непонятна </a:t>
            </a:r>
            <a:r>
              <a:rPr lang="ru-RU" sz="1800" dirty="0">
                <a:latin typeface="Arial Black" panose="020B0A04020102020204" pitchFamily="34" charset="0"/>
              </a:rPr>
              <a:t>окружающим и неправильно </a:t>
            </a:r>
            <a:r>
              <a:rPr lang="ru-RU" sz="1800" dirty="0" smtClean="0">
                <a:latin typeface="Arial Black" panose="020B0A04020102020204" pitchFamily="34" charset="0"/>
              </a:rPr>
              <a:t>оформлена;</a:t>
            </a:r>
            <a:r>
              <a:rPr lang="ru-RU" sz="1800" dirty="0">
                <a:latin typeface="Arial Black" panose="020B0A04020102020204" pitchFamily="34" charset="0"/>
              </a:rPr>
              <a:t/>
            </a:r>
            <a:br>
              <a:rPr lang="ru-RU" sz="1800" dirty="0">
                <a:latin typeface="Arial Black" panose="020B0A04020102020204" pitchFamily="34" charset="0"/>
              </a:rPr>
            </a:br>
            <a:endParaRPr lang="ru-RU" altLang="ru-RU" sz="1800" dirty="0" smtClean="0">
              <a:latin typeface="Arial Black" pitchFamily="34" charset="0"/>
            </a:endParaRPr>
          </a:p>
          <a:p>
            <a:pPr eaLnBrk="1" hangingPunct="1">
              <a:buNone/>
            </a:pPr>
            <a:r>
              <a:rPr lang="ru-RU" altLang="ru-RU" sz="1800" dirty="0" smtClean="0">
                <a:latin typeface="Arial Black" pitchFamily="34" charset="0"/>
              </a:rPr>
              <a:t>- не может вычленять звуки в словах; </a:t>
            </a:r>
          </a:p>
          <a:p>
            <a:pPr eaLnBrk="1" hangingPunct="1">
              <a:buNone/>
            </a:pPr>
            <a:r>
              <a:rPr lang="ru-RU" altLang="ru-RU" sz="1800" dirty="0" smtClean="0">
                <a:latin typeface="Arial Black" pitchFamily="34" charset="0"/>
              </a:rPr>
              <a:t>- испытывает затруднения при назывании знакомых предметов и цветов;</a:t>
            </a:r>
          </a:p>
          <a:p>
            <a:pPr eaLnBrk="1" hangingPunct="1">
              <a:buNone/>
            </a:pPr>
            <a:r>
              <a:rPr lang="ru-RU" altLang="ru-RU" dirty="0" smtClean="0"/>
              <a:t>-</a:t>
            </a:r>
            <a:r>
              <a:rPr lang="ru-RU" altLang="ru-RU" sz="1800" dirty="0" smtClean="0">
                <a:latin typeface="Arial Black" pitchFamily="34" charset="0"/>
              </a:rPr>
              <a:t> плохо различает и произносит звуки; </a:t>
            </a:r>
          </a:p>
          <a:p>
            <a:pPr eaLnBrk="1" hangingPunct="1">
              <a:buNone/>
            </a:pPr>
            <a:r>
              <a:rPr lang="ru-RU" altLang="ru-RU" sz="1800" dirty="0" smtClean="0">
                <a:latin typeface="Arial Black" pitchFamily="34" charset="0"/>
              </a:rPr>
              <a:t>- с трудом учит стихи; </a:t>
            </a:r>
          </a:p>
          <a:p>
            <a:pPr eaLnBrk="1" hangingPunct="1">
              <a:buNone/>
            </a:pPr>
            <a:r>
              <a:rPr lang="ru-RU" altLang="ru-RU" sz="1800" dirty="0" smtClean="0">
                <a:latin typeface="Arial Black" pitchFamily="34" charset="0"/>
              </a:rPr>
              <a:t>- не может научиться завязывать шнурки и застегивать пуговицы («незрелая моторика»).</a:t>
            </a:r>
          </a:p>
          <a:p>
            <a:pPr eaLnBrk="1" hangingPunct="1">
              <a:buFontTx/>
              <a:buChar char="-"/>
            </a:pPr>
            <a:r>
              <a:rPr lang="ru-RU" altLang="ru-RU" sz="1800" dirty="0" smtClean="0">
                <a:latin typeface="Arial Black" pitchFamily="34" charset="0"/>
              </a:rPr>
              <a:t>В  1–2-м классе – жалуется, что все читают</a:t>
            </a:r>
          </a:p>
          <a:p>
            <a:pPr eaLnBrk="1" hangingPunct="1">
              <a:buNone/>
            </a:pPr>
            <a:r>
              <a:rPr lang="ru-RU" altLang="ru-RU" sz="1800" dirty="0" smtClean="0">
                <a:latin typeface="Arial Black" pitchFamily="34" charset="0"/>
              </a:rPr>
              <a:t> лучше его; не умеет читать незнакомые слова; старается уклониться от чтения под любым предлогом.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750" y="847430"/>
            <a:ext cx="2376264" cy="156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947182"/>
            <a:ext cx="2605111" cy="205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3167494" cy="209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429000"/>
            <a:ext cx="3866217" cy="266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"/>
          <a:stretch/>
        </p:blipFill>
        <p:spPr>
          <a:xfrm>
            <a:off x="382947" y="1628800"/>
            <a:ext cx="6876479" cy="499963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08908"/>
            <a:ext cx="7553671" cy="1303867"/>
          </a:xfrm>
        </p:spPr>
        <p:txBody>
          <a:bodyPr/>
          <a:lstStyle/>
          <a:p>
            <a:r>
              <a:rPr dirty="0" lang="ru-RU" smtClean="0" sz="3600">
                <a:solidFill>
                  <a:schemeClr val="accent1"/>
                </a:solidFill>
                <a:latin charset="0" panose="020B0A04020102020204" pitchFamily="34" typeface="Arial Black"/>
              </a:rPr>
              <a:t>Графические тренировки</a:t>
            </a:r>
            <a:endParaRPr dirty="0" lang="ru-RU" sz="3600">
              <a:solidFill>
                <a:schemeClr val="accent1"/>
              </a:solidFill>
              <a:latin charset="0" panose="020B0A04020102020204" pitchFamily="34" typeface="Arial Blac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628800"/>
            <a:ext cx="3672408" cy="2187495"/>
          </a:xfrm>
        </p:spPr>
        <p:txBody>
          <a:bodyPr>
            <a:normAutofit fontScale="25000" lnSpcReduction="20000"/>
          </a:bodyPr>
          <a:lstStyle/>
          <a:p>
            <a:pPr algn="just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dirty="0" lang="ru-RU" smtClean="0" sz="11200">
                <a:solidFill>
                  <a:schemeClr val="tx2"/>
                </a:solidFill>
                <a:latin charset="0" panose="020B0A04020102020204" pitchFamily="34" typeface="Arial Black"/>
              </a:rPr>
              <a:t>Способствуют </a:t>
            </a:r>
            <a:r>
              <a:rPr dirty="0" lang="ru-RU" sz="11200">
                <a:solidFill>
                  <a:schemeClr val="tx2"/>
                </a:solidFill>
                <a:latin charset="0" panose="020B0A04020102020204" pitchFamily="34" typeface="Arial Black"/>
              </a:rPr>
              <a:t>автоматизации нужных движений и </a:t>
            </a:r>
            <a:r>
              <a:rPr dirty="0" lang="ru-RU" smtClean="0" sz="11200">
                <a:solidFill>
                  <a:schemeClr val="tx2"/>
                </a:solidFill>
                <a:latin charset="0" panose="020B0A04020102020204" pitchFamily="34" typeface="Arial Black"/>
              </a:rPr>
              <a:t>улучшают </a:t>
            </a:r>
            <a:r>
              <a:rPr dirty="0" lang="ru-RU" sz="11200">
                <a:solidFill>
                  <a:schemeClr val="tx2"/>
                </a:solidFill>
                <a:latin charset="0" panose="020B0A04020102020204" pitchFamily="34" typeface="Arial Black"/>
              </a:rPr>
              <a:t>качество зрительно-моторной </a:t>
            </a:r>
            <a:r>
              <a:rPr dirty="0" lang="ru-RU" smtClean="0" sz="11200">
                <a:solidFill>
                  <a:schemeClr val="tx2"/>
                </a:solidFill>
                <a:latin charset="0" panose="020B0A04020102020204" pitchFamily="34" typeface="Arial Black"/>
              </a:rPr>
              <a:t>координации</a:t>
            </a:r>
            <a:r>
              <a:rPr b="1" dirty="0" lang="ru-RU" sz="11200">
                <a:solidFill>
                  <a:schemeClr val="tx2"/>
                </a:solidFill>
                <a:latin charset="0" panose="020B0A04020102020204" pitchFamily="34" typeface="Arial Black"/>
              </a:rPr>
              <a:t>.</a:t>
            </a:r>
            <a:r>
              <a:rPr dirty="0" lang="ru-RU" smtClean="0" sz="11200">
                <a:solidFill>
                  <a:schemeClr val="tx2"/>
                </a:solidFill>
                <a:latin charset="0" panose="020B0A04020102020204" pitchFamily="34" typeface="Arial Black"/>
              </a:rPr>
              <a:t> Движения </a:t>
            </a:r>
            <a:r>
              <a:rPr dirty="0" lang="ru-RU" sz="11200">
                <a:solidFill>
                  <a:schemeClr val="tx2"/>
                </a:solidFill>
                <a:latin charset="0" panose="020B0A04020102020204" pitchFamily="34" typeface="Arial Black"/>
              </a:rPr>
              <a:t>руки становятся стабильными и уверенными</a:t>
            </a:r>
            <a:endParaRPr dirty="0" lang="ru-RU" smtClean="0" sz="11200">
              <a:solidFill>
                <a:schemeClr val="tx2"/>
              </a:solidFill>
              <a:latin charset="0" panose="020B0A04020102020204" pitchFamily="34" typeface="Arial Black"/>
            </a:endParaRPr>
          </a:p>
          <a:p>
            <a:pPr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dirty="0" lang="ru-RU" sz="11200">
              <a:solidFill>
                <a:schemeClr val="tx1"/>
              </a:solidFill>
              <a:latin charset="0" panose="020B0A04020102020204" pitchFamily="34" typeface="Arial Black"/>
            </a:endParaRPr>
          </a:p>
          <a:p>
            <a:pPr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dirty="0" lang="ru-RU" smtClean="0">
              <a:solidFill>
                <a:schemeClr val="tx1"/>
              </a:solidFill>
            </a:endParaRPr>
          </a:p>
          <a:p>
            <a:endParaRPr dirty="0"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643" y="1486220"/>
            <a:ext cx="2478897" cy="168572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7784" y="1043443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z="2800">
                <a:solidFill>
                  <a:schemeClr val="accent2"/>
                </a:solidFill>
                <a:latin charset="0" panose="020B0A04020102020204" pitchFamily="34" typeface="Arial Black"/>
              </a:rPr>
              <a:t>Цветные карандаши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581128"/>
            <a:ext cx="2463057" cy="171452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906" y="3053943"/>
            <a:ext cx="2599159" cy="184624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0827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268760"/>
            <a:ext cx="6780316" cy="5085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9776"/>
            <a:ext cx="6798734" cy="1303867"/>
          </a:xfrm>
        </p:spPr>
        <p:txBody>
          <a:bodyPr anchor="ctr">
            <a:noAutofit/>
          </a:bodyPr>
          <a:lstStyle/>
          <a:p>
            <a:r>
              <a:rPr lang="ru-RU" sz="4400" b="1" dirty="0">
                <a:solidFill>
                  <a:schemeClr val="accent1"/>
                </a:solidFill>
              </a:rPr>
              <a:t>Двуручное </a:t>
            </a:r>
            <a:r>
              <a:rPr lang="ru-RU" sz="4400" b="1" dirty="0" smtClean="0">
                <a:solidFill>
                  <a:schemeClr val="accent1"/>
                </a:solidFill>
              </a:rPr>
              <a:t>рисование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1018" y="3811359"/>
            <a:ext cx="2715517" cy="2201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4563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Разукрашивание цветными карандашами</a:t>
            </a:r>
            <a:endParaRPr lang="ru-RU" sz="3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687448" y="3029069"/>
            <a:ext cx="2808312" cy="115212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Ежедневно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по </a:t>
            </a:r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</a:rPr>
              <a:t>15 – 20 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минут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11560" y="1602303"/>
            <a:ext cx="6984776" cy="13946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Мелкими </a:t>
            </a:r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движениями вверх-вниз, двигаясь слева на право, стараясь не оставлять пустых мест.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99695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ru-RU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58551" y="2780928"/>
            <a:ext cx="5075888" cy="340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60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Графические диктан</a:t>
            </a:r>
            <a: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ты</a:t>
            </a:r>
            <a:endParaRPr lang="ru-RU" sz="3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23528" y="1417638"/>
          <a:ext cx="3744416" cy="517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" r:id="rId4" imgW="5965311" imgH="8247748" progId="Word.Document.12">
                  <p:embed/>
                </p:oleObj>
              </mc:Choice>
              <mc:Fallback>
                <p:oleObj name="Документ" r:id="rId4" imgW="5965311" imgH="8247748" progId="Word.Document.12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7638"/>
                        <a:ext cx="3744416" cy="5177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01918"/>
            <a:ext cx="3089920" cy="231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32" y="3645024"/>
            <a:ext cx="2952328" cy="28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72386" cy="92869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  <a:latin typeface="Arial Black" pitchFamily="34" charset="0"/>
              </a:rPr>
              <a:t>Выкладывание фигурок из счётных палочек</a:t>
            </a:r>
            <a:endParaRPr lang="ru-RU" sz="2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62958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91264" cy="805840"/>
          </a:xfrm>
          <a:solidFill>
            <a:schemeClr val="accent1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При ПОДГОТОВКЕ К ПИСЬМУ избегаем механической работы. Придаём заданиям  ИГРОВОЙ ХАРАКТЕР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8" y="764704"/>
            <a:ext cx="6091206" cy="3833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88312"/>
            <a:ext cx="3295424" cy="224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2679"/>
            <a:ext cx="1693540" cy="245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0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.Tkachenko\Pictures\2012-11-27 письмо\письмо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8" y="476672"/>
            <a:ext cx="8110254" cy="5227347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.Tkachenko\Pictures\2012-11-27 письмо\письмо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12063" cy="4886350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звивающи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7" y="699011"/>
            <a:ext cx="27622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ersibo.ru/sites/default/files/styles/large/public/club/images/priklyucheniya-bukvyi-sh_168620.png?itok=epYR-V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864"/>
            <a:ext cx="2664296" cy="19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ersibo.ru/sites/default/files/styles/large/public/club/images/kto-pil-iz-chashki_137055.png?itok=qPVal7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40" y="362412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394087"/>
            <a:ext cx="6912768" cy="415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МЕРСИБО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дисках и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он-</a:t>
            </a:r>
            <a:r>
              <a:rPr lang="ru-RU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лайн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развития ребёнка</a:t>
            </a:r>
            <a:endParaRPr lang="ru-RU" dirty="0">
              <a:solidFill>
                <a:schemeClr val="accent2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Мелкая моторика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знакомства с образом буквы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соотносить звук и букву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составления слогов и слов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анализа звукового и слогового состава слова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составления слов из слогов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чтения простых слогов и слов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составления предложения из слов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запоминания написанных слов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расширения словарного запаса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знакомства с орфограммами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понимания смысла прочитанного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0323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67151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b="1" dirty="0" lang="ru-RU" smtClean="0" sz="2000">
                <a:solidFill>
                  <a:prstClr val="black"/>
                </a:solidFill>
                <a:latin charset="0" pitchFamily="34" typeface="Arial Black"/>
              </a:rPr>
              <a:t>Письменная речь </a:t>
            </a:r>
            <a:r>
              <a:rPr b="1" dirty="0" lang="ru-RU" smtClean="0" sz="2000">
                <a:solidFill>
                  <a:schemeClr val="accent1"/>
                </a:solidFill>
                <a:latin charset="0" pitchFamily="34" typeface="Arial Black"/>
              </a:rPr>
              <a:t>(чтение и письмо)</a:t>
            </a:r>
            <a:r>
              <a:rPr b="1" dirty="0" lang="ru-RU" smtClean="0" sz="2000">
                <a:solidFill>
                  <a:prstClr val="black"/>
                </a:solidFill>
                <a:latin charset="0" pitchFamily="34" typeface="Arial Black"/>
              </a:rPr>
              <a:t> тесно связана с устной, </a:t>
            </a:r>
          </a:p>
          <a:p>
            <a:r>
              <a:rPr b="1" dirty="0" lang="ru-RU" smtClean="0" sz="2000">
                <a:solidFill>
                  <a:prstClr val="black"/>
                </a:solidFill>
                <a:latin charset="0" pitchFamily="34" typeface="Arial Black"/>
              </a:rPr>
              <a:t>формируется на базе </a:t>
            </a:r>
            <a:r>
              <a:rPr b="1" dirty="0" lang="ru-RU" smtClean="0" sz="2000">
                <a:solidFill>
                  <a:schemeClr val="accent1"/>
                </a:solidFill>
                <a:latin charset="0" pitchFamily="34" typeface="Arial Black"/>
              </a:rPr>
              <a:t>устной речи</a:t>
            </a:r>
            <a:r>
              <a:rPr b="1" dirty="0" lang="ru-RU" smtClean="0" sz="2000">
                <a:solidFill>
                  <a:srgbClr val="FF0000"/>
                </a:solidFill>
                <a:latin charset="0" pitchFamily="34" typeface="Arial Black"/>
              </a:rPr>
              <a:t> </a:t>
            </a:r>
            <a:r>
              <a:rPr b="1" dirty="0" lang="ru-RU" smtClean="0" sz="2000">
                <a:solidFill>
                  <a:prstClr val="black"/>
                </a:solidFill>
                <a:latin charset="0" pitchFamily="34" typeface="Arial Black"/>
              </a:rPr>
              <a:t>и отражает </a:t>
            </a:r>
            <a:r>
              <a:rPr b="1" dirty="0" lang="ru-RU" smtClean="0" sz="2000">
                <a:solidFill>
                  <a:schemeClr val="accent1"/>
                </a:solidFill>
                <a:latin charset="0" pitchFamily="34" typeface="Arial Black"/>
              </a:rPr>
              <a:t> её недостатки.</a:t>
            </a:r>
            <a:endParaRPr b="1" dirty="0" lang="ru-RU" sz="2000">
              <a:solidFill>
                <a:schemeClr val="accent1"/>
              </a:solidFill>
              <a:latin charset="0" pitchFamily="34" typeface="Arial Black"/>
            </a:endParaRPr>
          </a:p>
        </p:txBody>
      </p:sp>
      <p:pic>
        <p:nvPicPr>
          <p:cNvPr descr="C:\Users\Наталья\Desktop\IMG.jpg" id="7" name="Picture 1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 l="96"/>
          <a:stretch>
            <a:fillRect/>
          </a:stretch>
        </p:blipFill>
        <p:spPr bwMode="auto">
          <a:xfrm>
            <a:off x="3929058" y="3714752"/>
            <a:ext cx="3259988" cy="238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Наталья\Pictures\MP Navigator EX\2013_02_08\IMG_0003.jpg" id="9" name="Picture 2"/>
          <p:cNvPicPr>
            <a:picLocks noChangeArrowheads="1" noChangeAspect="1"/>
          </p:cNvPicPr>
          <p:nvPr/>
        </p:nvPicPr>
        <p:blipFill>
          <a:blip cstate="print" r:embed="rId3"/>
          <a:srcRect b="39" l="56"/>
          <a:stretch>
            <a:fillRect/>
          </a:stretch>
        </p:blipFill>
        <p:spPr bwMode="auto">
          <a:xfrm>
            <a:off x="285720" y="3714752"/>
            <a:ext cx="3500462" cy="241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2000240"/>
            <a:ext cx="664373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dirty="0" lang="ru-RU" smtClean="0" sz="2400">
                <a:solidFill>
                  <a:schemeClr val="tx2"/>
                </a:solidFill>
                <a:latin charset="0" pitchFamily="34" typeface="Arial Black"/>
              </a:rPr>
              <a:t>При </a:t>
            </a:r>
            <a:r>
              <a:rPr b="1" dirty="0" lang="ru-RU" smtClean="0" sz="2400">
                <a:solidFill>
                  <a:schemeClr val="tx2"/>
                </a:solidFill>
                <a:latin charset="0" pitchFamily="34" typeface="Arial Black"/>
              </a:rPr>
              <a:t>сохранении</a:t>
            </a:r>
            <a:r>
              <a:rPr dirty="0" lang="ru-RU" smtClean="0" sz="2400">
                <a:solidFill>
                  <a:schemeClr val="tx2"/>
                </a:solidFill>
                <a:latin charset="0" pitchFamily="34" typeface="Arial Black"/>
              </a:rPr>
              <a:t> </a:t>
            </a:r>
            <a:r>
              <a:rPr dirty="0" lang="ru-RU" smtClean="0" sz="2400">
                <a:solidFill>
                  <a:schemeClr val="accent1"/>
                </a:solidFill>
                <a:latin charset="0" pitchFamily="34" typeface="Arial Black"/>
              </a:rPr>
              <a:t>к началу школьного обучения </a:t>
            </a:r>
            <a:r>
              <a:rPr dirty="0" lang="ru-RU" smtClean="0" sz="2400">
                <a:solidFill>
                  <a:schemeClr val="tx2"/>
                </a:solidFill>
                <a:latin charset="0" pitchFamily="34" typeface="Arial Black"/>
              </a:rPr>
              <a:t>общего </a:t>
            </a:r>
            <a:r>
              <a:rPr dirty="0" err="1" lang="ru-RU" smtClean="0" sz="2400">
                <a:solidFill>
                  <a:schemeClr val="tx2"/>
                </a:solidFill>
                <a:latin charset="0" pitchFamily="34" typeface="Arial Black"/>
              </a:rPr>
              <a:t>недоразвитмя</a:t>
            </a:r>
            <a:r>
              <a:rPr dirty="0" lang="ru-RU" smtClean="0" sz="2400">
                <a:solidFill>
                  <a:schemeClr val="tx2"/>
                </a:solidFill>
                <a:latin charset="0" pitchFamily="34" typeface="Arial Black"/>
              </a:rPr>
              <a:t> речи неизбежны </a:t>
            </a:r>
            <a:r>
              <a:rPr b="1" dirty="0" err="1" lang="ru-RU" smtClean="0" sz="2400">
                <a:solidFill>
                  <a:schemeClr val="accent1"/>
                </a:solidFill>
                <a:latin charset="0" pitchFamily="34" typeface="Arial Black"/>
              </a:rPr>
              <a:t>дисграфия</a:t>
            </a:r>
            <a:r>
              <a:rPr b="1" dirty="0" lang="ru-RU" smtClean="0" sz="2400">
                <a:solidFill>
                  <a:schemeClr val="accent1"/>
                </a:solidFill>
                <a:latin charset="0" pitchFamily="34" typeface="Arial Black"/>
              </a:rPr>
              <a:t> и </a:t>
            </a:r>
            <a:r>
              <a:rPr b="1" dirty="0" err="1" lang="ru-RU" smtClean="0" sz="2400">
                <a:solidFill>
                  <a:schemeClr val="accent1"/>
                </a:solidFill>
                <a:latin charset="0" pitchFamily="34" typeface="Arial Black"/>
              </a:rPr>
              <a:t>дислексия</a:t>
            </a:r>
            <a:endParaRPr dirty="0" lang="ru-RU" sz="2400"/>
          </a:p>
        </p:txBody>
      </p:sp>
    </p:spTree>
    <p:extLst>
      <p:ext uri="{BB962C8B-B14F-4D97-AF65-F5344CB8AC3E}">
        <p14:creationId xmlns:p14="http://schemas.microsoft.com/office/powerpoint/2010/main" val="15214660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961082"/>
            <a:ext cx="8352965" cy="1060206"/>
          </a:xfr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Навыки </a:t>
            </a:r>
            <a:r>
              <a:rPr lang="ru-RU" sz="1800" dirty="0" smtClean="0">
                <a:solidFill>
                  <a:srgbClr val="FF0000"/>
                </a:solidFill>
              </a:rPr>
              <a:t>ЗВУКОВОГО АНАЛИЗА </a:t>
            </a:r>
            <a:r>
              <a:rPr lang="ru-RU" sz="1800" dirty="0">
                <a:solidFill>
                  <a:schemeClr val="tx1"/>
                </a:solidFill>
              </a:rPr>
              <a:t>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СИНТЕЗА </a:t>
            </a:r>
            <a:r>
              <a:rPr lang="ru-RU" sz="1800" dirty="0" smtClean="0">
                <a:solidFill>
                  <a:schemeClr val="tx1"/>
                </a:solidFill>
              </a:rPr>
              <a:t>помогают </a:t>
            </a:r>
            <a:r>
              <a:rPr lang="ru-RU" sz="1800" dirty="0">
                <a:solidFill>
                  <a:schemeClr val="tx1"/>
                </a:solidFill>
              </a:rPr>
              <a:t>при чтении </a:t>
            </a:r>
            <a:r>
              <a:rPr lang="ru-RU" sz="1800" dirty="0" smtClean="0">
                <a:solidFill>
                  <a:schemeClr val="tx1"/>
                </a:solidFill>
              </a:rPr>
              <a:t>объединять звуки  </a:t>
            </a:r>
            <a:r>
              <a:rPr lang="ru-RU" sz="1800" dirty="0">
                <a:solidFill>
                  <a:schemeClr val="tx1"/>
                </a:solidFill>
              </a:rPr>
              <a:t>в слоги и </a:t>
            </a:r>
            <a:r>
              <a:rPr lang="ru-RU" sz="1800" dirty="0" smtClean="0">
                <a:solidFill>
                  <a:schemeClr val="tx1"/>
                </a:solidFill>
              </a:rPr>
              <a:t>слова, причём </a:t>
            </a:r>
            <a:r>
              <a:rPr lang="ru-RU" sz="1800" dirty="0" smtClean="0">
                <a:solidFill>
                  <a:srgbClr val="FF0000"/>
                </a:solidFill>
              </a:rPr>
              <a:t>анализ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должен </a:t>
            </a:r>
            <a:r>
              <a:rPr lang="ru-RU" sz="1800" dirty="0">
                <a:solidFill>
                  <a:srgbClr val="FF0000"/>
                </a:solidFill>
              </a:rPr>
              <a:t>предшествовать  </a:t>
            </a:r>
            <a:r>
              <a:rPr lang="ru-RU" sz="1800" dirty="0" smtClean="0">
                <a:solidFill>
                  <a:srgbClr val="FF0000"/>
                </a:solidFill>
              </a:rPr>
              <a:t> синтезу</a:t>
            </a:r>
            <a:r>
              <a:rPr lang="ru-RU" sz="1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36932"/>
            <a:ext cx="2094752" cy="2922180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Объект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65848"/>
            <a:ext cx="1656184" cy="1988816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5848"/>
            <a:ext cx="1954233" cy="2592288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04" y="2614443"/>
            <a:ext cx="3503643" cy="230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1" y="2852936"/>
            <a:ext cx="1656184" cy="215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45" y="565848"/>
            <a:ext cx="1631714" cy="2071064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82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19256" cy="100811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ЛЕКСИКО -ГРАММАТИЧЕСКИХ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представлений позволяет предупредить не только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специфические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и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сопутствующие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ошибки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271"/>
            <a:ext cx="2468426" cy="345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20" y="476672"/>
            <a:ext cx="3672408" cy="275430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63" y="2809671"/>
            <a:ext cx="3064913" cy="229868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6351"/>
            <a:ext cx="1656184" cy="235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24" y="2699859"/>
            <a:ext cx="1651384" cy="242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7286676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Хорошо развитая речь </a:t>
            </a: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обеспечит ребёнку возможность </a:t>
            </a:r>
            <a:endParaRPr lang="ru-RU" sz="2800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успешно </a:t>
            </a:r>
            <a:r>
              <a:rPr lang="ru-RU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овладеть навыками чтения и письма, </a:t>
            </a:r>
            <a:endParaRPr lang="ru-RU" sz="3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/>
              <a:t>ясно и последовательно выражать свои мысли, </a:t>
            </a:r>
            <a:endParaRPr lang="ru-RU" sz="3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/>
              <a:t>уметь </a:t>
            </a:r>
            <a:r>
              <a:rPr lang="ru-RU" sz="3200" b="1" dirty="0"/>
              <a:t>слушать и понимать речь</a:t>
            </a:r>
            <a:r>
              <a:rPr lang="ru-RU" sz="3200" b="1" dirty="0" smtClean="0"/>
              <a:t>,</a:t>
            </a:r>
            <a:endParaRPr lang="ru-RU" sz="3200" b="1" dirty="0"/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/>
              <a:t>легко входить в контакт с детьми и взрослыми, </a:t>
            </a:r>
          </a:p>
          <a:p>
            <a:r>
              <a:rPr lang="ru-RU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что позволит в усвоении </a:t>
            </a:r>
            <a: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школьной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5141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Arial Black" pitchFamily="34" charset="0"/>
              </a:rPr>
              <a:t>Уважаемые родители!</a:t>
            </a:r>
            <a:br>
              <a:rPr lang="ru-RU" b="1" dirty="0">
                <a:solidFill>
                  <a:schemeClr val="accent1"/>
                </a:solidFill>
                <a:latin typeface="Arial Black" pitchFamily="34" charset="0"/>
              </a:rPr>
            </a:b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417638"/>
            <a:ext cx="64910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Если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</a:rPr>
              <a:t>ваш ребенок имеет трудности в речевом развитии и нуждается в специальной помощи, не стоит  надеяться на то, что он «вырастет,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</a:rPr>
              <a:t>сам научиться говорить» </a:t>
            </a:r>
            <a:endParaRPr lang="ru-RU" sz="24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Необходимо обратиться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          к логопеду!</a:t>
            </a:r>
          </a:p>
        </p:txBody>
      </p:sp>
    </p:spTree>
    <p:extLst>
      <p:ext uri="{BB962C8B-B14F-4D97-AF65-F5344CB8AC3E}">
        <p14:creationId xmlns:p14="http://schemas.microsoft.com/office/powerpoint/2010/main" val="27111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251520" y="2636912"/>
            <a:ext cx="6912768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928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Вы можете использовать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данное оформление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для создания своих презентаций,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но в своей презентации вы должны указать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источник шаблона: </a:t>
              </a:r>
            </a:p>
            <a:p>
              <a:pPr algn="ctr">
                <a:defRPr/>
              </a:pPr>
              <a:endParaRPr lang="ru-RU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Фокина Лидия Петровна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МКОУ «СОШ ст. Евсино»</a:t>
              </a:r>
            </a:p>
            <a:p>
              <a:pPr algn="ctr">
                <a:defRPr/>
              </a:pPr>
              <a:r>
                <a:rPr lang="ru-RU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 района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Новосибирской области</a:t>
              </a: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Сайт</a:t>
              </a:r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 </a:t>
              </a:r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  <a:hlinkClick r:id="rId2"/>
                </a:rPr>
                <a:t>http://linda6035.ucoz.ru/</a:t>
              </a:r>
              <a:r>
                <a:rPr lang="ru-RU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   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5721" y="357166"/>
            <a:ext cx="68916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Используемые источники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Солнышко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  <a:hlinkClick r:id="rId3"/>
              </a:rPr>
              <a:t>http://img-fotki.yandex.ru/get/6722/16969765.164/0_7b335_d8930acc_M.png</a:t>
            </a:r>
            <a:endParaRPr lang="ru-RU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Школьник </a:t>
            </a:r>
            <a:r>
              <a:rPr lang="en-US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http</a:t>
            </a:r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://</a:t>
            </a:r>
            <a:r>
              <a:rPr lang="en-US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s</a:t>
            </a:r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4.</a:t>
            </a:r>
            <a:r>
              <a:rPr lang="en-US" sz="14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pic</a:t>
            </a:r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4</a:t>
            </a:r>
            <a:r>
              <a:rPr lang="en-US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you</a:t>
            </a:r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.</a:t>
            </a:r>
            <a:r>
              <a:rPr lang="en-US" sz="14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ru</a:t>
            </a:r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/</a:t>
            </a:r>
            <a:r>
              <a:rPr lang="en-US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y</a:t>
            </a:r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2014/08-13/12216/4543898.</a:t>
            </a:r>
            <a:r>
              <a:rPr lang="en-US" sz="14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png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Листья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  <a:hlinkClick r:id="rId5"/>
              </a:rPr>
              <a:t>http://img-fotki.yandex.ru/get/6836/39663434.62c/0_9bd5a_6d539d84_L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 </a:t>
            </a: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51780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 Black" pitchFamily="34" charset="0"/>
              </a:rPr>
              <a:t>Ошибки письма</a:t>
            </a:r>
            <a:endParaRPr lang="ru-RU" sz="36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5720" y="1357298"/>
            <a:ext cx="8183880" cy="49868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Arial Black" pitchFamily="34" charset="0"/>
              </a:rPr>
              <a:t>Замены букв </a:t>
            </a:r>
            <a:r>
              <a:rPr lang="ru-RU" sz="1800" i="1" dirty="0" smtClean="0">
                <a:solidFill>
                  <a:schemeClr val="tx2"/>
                </a:solidFill>
                <a:latin typeface="Arial Black" pitchFamily="34" charset="0"/>
              </a:rPr>
              <a:t>-  </a:t>
            </a:r>
            <a:r>
              <a:rPr lang="ru-RU" sz="1800" dirty="0">
                <a:latin typeface="Arial Black" pitchFamily="34" charset="0"/>
              </a:rPr>
              <a:t>ошибки, указывающие на  незаконченность процесса </a:t>
            </a:r>
            <a:r>
              <a:rPr lang="ru-RU" sz="1800" dirty="0" smtClean="0">
                <a:latin typeface="Arial Black" pitchFamily="34" charset="0"/>
              </a:rPr>
              <a:t>различения звуков</a:t>
            </a:r>
            <a:r>
              <a:rPr lang="ru-RU" sz="1800" dirty="0">
                <a:latin typeface="Arial Black" pitchFamily="34" charset="0"/>
              </a:rPr>
              <a:t>: </a:t>
            </a:r>
            <a:r>
              <a:rPr lang="ru-RU" sz="1800" dirty="0" smtClean="0">
                <a:latin typeface="Arial Black" pitchFamily="34" charset="0"/>
              </a:rPr>
              <a:t> свистящих </a:t>
            </a:r>
            <a:r>
              <a:rPr lang="ru-RU" sz="1800" dirty="0">
                <a:latin typeface="Arial Black" pitchFamily="34" charset="0"/>
              </a:rPr>
              <a:t>- шипящих, звонких </a:t>
            </a:r>
            <a:r>
              <a:rPr lang="ru-RU" sz="1800" dirty="0" smtClean="0">
                <a:latin typeface="Arial Black" pitchFamily="34" charset="0"/>
              </a:rPr>
              <a:t>– глухих: д-т, б-п, з-с, ш-ж и др.; </a:t>
            </a:r>
            <a:r>
              <a:rPr lang="ru-RU" sz="1600" dirty="0" smtClean="0">
                <a:latin typeface="Arial Black" pitchFamily="34" charset="0"/>
              </a:rPr>
              <a:t>Л-Р</a:t>
            </a:r>
            <a:r>
              <a:rPr lang="ru-RU" sz="1800" dirty="0" smtClean="0">
                <a:latin typeface="Arial Black" pitchFamily="34" charset="0"/>
              </a:rPr>
              <a:t>, ш-щ, ч-ц, ч-</a:t>
            </a:r>
            <a:r>
              <a:rPr lang="ru-RU" sz="1800" dirty="0" err="1" smtClean="0">
                <a:latin typeface="Arial Black" pitchFamily="34" charset="0"/>
              </a:rPr>
              <a:t>ть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>
                <a:latin typeface="Arial Black" pitchFamily="34" charset="0"/>
              </a:rPr>
              <a:t>мягких- твёрдых (</a:t>
            </a:r>
            <a:r>
              <a:rPr lang="ru-RU" sz="1800" i="1" dirty="0">
                <a:latin typeface="Arial Black" pitchFamily="34" charset="0"/>
              </a:rPr>
              <a:t>шоссе – саше, раскладушка – </a:t>
            </a:r>
            <a:r>
              <a:rPr lang="ru-RU" sz="1800" i="1" dirty="0" smtClean="0">
                <a:latin typeface="Arial Black" pitchFamily="34" charset="0"/>
              </a:rPr>
              <a:t>лакарушка</a:t>
            </a:r>
            <a:r>
              <a:rPr lang="ru-RU" sz="1800" i="1" dirty="0">
                <a:latin typeface="Arial Black" pitchFamily="34" charset="0"/>
              </a:rPr>
              <a:t>, чистит – тисит, ковёр – кавор)</a:t>
            </a:r>
            <a:endParaRPr lang="ru-RU" sz="18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7961906" cy="2150141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7" y="404664"/>
            <a:ext cx="8424937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Искажение 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слоговой структуры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слов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1800" dirty="0">
                <a:latin typeface="Arial Black" pitchFamily="34" charset="0"/>
              </a:rPr>
              <a:t>перестановки, пропуски, особенно в стечениях согласных, добавления (наращения)  слогов, раздельное написание частей </a:t>
            </a:r>
            <a:r>
              <a:rPr lang="ru-RU" sz="1800" dirty="0" smtClean="0">
                <a:latin typeface="Arial Black" pitchFamily="34" charset="0"/>
              </a:rPr>
              <a:t>слова, </a:t>
            </a:r>
            <a:r>
              <a:rPr lang="ru-RU" sz="1800" dirty="0">
                <a:latin typeface="Arial Black" pitchFamily="34" charset="0"/>
              </a:rPr>
              <a:t>указывающие на несформированность  </a:t>
            </a: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слогового анализа </a:t>
            </a:r>
            <a:r>
              <a:rPr lang="ru-RU" sz="1800" dirty="0">
                <a:latin typeface="Arial Black" pitchFamily="34" charset="0"/>
              </a:rPr>
              <a:t>(</a:t>
            </a:r>
            <a:r>
              <a:rPr lang="ru-RU" sz="1800" i="1" dirty="0">
                <a:latin typeface="Arial Black" pitchFamily="34" charset="0"/>
              </a:rPr>
              <a:t>логопед - голопед , </a:t>
            </a:r>
            <a:r>
              <a:rPr lang="ru-RU" sz="1800" i="1" dirty="0" smtClean="0">
                <a:latin typeface="Arial Black" pitchFamily="34" charset="0"/>
              </a:rPr>
              <a:t>все -  </a:t>
            </a:r>
            <a:r>
              <a:rPr lang="ru-RU" sz="1800" i="1" dirty="0">
                <a:latin typeface="Arial Black" pitchFamily="34" charset="0"/>
              </a:rPr>
              <a:t>све, кромка – рока, </a:t>
            </a:r>
            <a:r>
              <a:rPr lang="ru-RU" sz="1800" i="1" dirty="0" smtClean="0">
                <a:latin typeface="Arial Black" pitchFamily="34" charset="0"/>
              </a:rPr>
              <a:t>кто –тко, штамп </a:t>
            </a:r>
            <a:r>
              <a:rPr lang="ru-RU" sz="1800" i="1" dirty="0">
                <a:latin typeface="Arial Black" pitchFamily="34" charset="0"/>
              </a:rPr>
              <a:t>– там, велосипед </a:t>
            </a:r>
            <a:r>
              <a:rPr lang="ru-RU" sz="1800" i="1" dirty="0" smtClean="0">
                <a:latin typeface="Arial Black" pitchFamily="34" charset="0"/>
              </a:rPr>
              <a:t>– висипед, шарик- шар ик)</a:t>
            </a:r>
            <a:endParaRPr lang="ru-RU" sz="18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786058"/>
            <a:ext cx="3804135" cy="36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214686"/>
            <a:ext cx="4076700" cy="2865120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24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1125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Грамматические 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ошибки </a:t>
            </a:r>
            <a:r>
              <a:rPr lang="ru-RU" sz="1800" i="1" dirty="0"/>
              <a:t>-</a:t>
            </a:r>
            <a:r>
              <a:rPr lang="ru-RU" sz="1800" dirty="0"/>
              <a:t>  </a:t>
            </a:r>
            <a:r>
              <a:rPr lang="ru-RU" sz="1800" dirty="0">
                <a:latin typeface="Arial Black" pitchFamily="34" charset="0"/>
              </a:rPr>
              <a:t>недочёты, связанные с переносом </a:t>
            </a:r>
            <a:r>
              <a:rPr lang="ru-RU" sz="1800" b="1" dirty="0">
                <a:latin typeface="Arial Black" pitchFamily="34" charset="0"/>
              </a:rPr>
              <a:t>аграмматизма </a:t>
            </a:r>
            <a:r>
              <a:rPr lang="ru-RU" sz="1800" dirty="0">
                <a:latin typeface="Arial Black" pitchFamily="34" charset="0"/>
              </a:rPr>
              <a:t>в письменную речь </a:t>
            </a:r>
            <a:r>
              <a:rPr lang="ru-RU" sz="1800" dirty="0" smtClean="0">
                <a:latin typeface="Arial Black" pitchFamily="34" charset="0"/>
              </a:rPr>
              <a:t>(неумение чувствовать границы слов и предложений, неверное </a:t>
            </a:r>
            <a:r>
              <a:rPr lang="ru-RU" sz="1800" dirty="0">
                <a:latin typeface="Arial Black" pitchFamily="34" charset="0"/>
              </a:rPr>
              <a:t>согласование различных частей речи, </a:t>
            </a:r>
            <a:r>
              <a:rPr lang="ru-RU" sz="1800" dirty="0" smtClean="0">
                <a:latin typeface="Arial Black" pitchFamily="34" charset="0"/>
              </a:rPr>
              <a:t>неправильное употребление </a:t>
            </a:r>
            <a:r>
              <a:rPr lang="ru-RU" sz="1800" dirty="0">
                <a:latin typeface="Arial Black" pitchFamily="34" charset="0"/>
              </a:rPr>
              <a:t>предлогов, союзов, падежных окончаний и пр</a:t>
            </a:r>
            <a:r>
              <a:rPr lang="ru-RU" sz="1800" dirty="0" smtClean="0">
                <a:latin typeface="Arial Black" pitchFamily="34" charset="0"/>
              </a:rPr>
              <a:t>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 Black" pitchFamily="34" charset="0"/>
              </a:rPr>
              <a:t>Примеры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: </a:t>
            </a:r>
            <a:r>
              <a:rPr lang="ru-RU" sz="1800" i="1" dirty="0" smtClean="0">
                <a:solidFill>
                  <a:schemeClr val="tx2"/>
                </a:solidFill>
                <a:latin typeface="Arial Black" pitchFamily="34" charset="0"/>
              </a:rPr>
              <a:t>дошёл к двух конев, ехал из горки, поднялся на землю</a:t>
            </a:r>
            <a:endParaRPr lang="ru-RU" sz="1800" i="1" dirty="0">
              <a:solidFill>
                <a:schemeClr val="tx2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071810"/>
            <a:ext cx="2681719" cy="2815805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T.Tkachenko\Pictures\ГРАМОТА\чтение букваря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4051343" cy="2802648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1556</Words>
  <Application>Microsoft Office PowerPoint</Application>
  <PresentationFormat>Экран (4:3)</PresentationFormat>
  <Paragraphs>219</Paragraphs>
  <Slides>64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78" baseType="lpstr">
      <vt:lpstr>Arial Unicode MS</vt:lpstr>
      <vt:lpstr>Aharoni</vt:lpstr>
      <vt:lpstr>Arial</vt:lpstr>
      <vt:lpstr>Arial Black</vt:lpstr>
      <vt:lpstr>Calibri</vt:lpstr>
      <vt:lpstr>Georgia</vt:lpstr>
      <vt:lpstr>inherit</vt:lpstr>
      <vt:lpstr>Monotype Corsiva</vt:lpstr>
      <vt:lpstr>Symbol</vt:lpstr>
      <vt:lpstr>Times New Roman</vt:lpstr>
      <vt:lpstr>Wingdings</vt:lpstr>
      <vt:lpstr>Тема Office</vt:lpstr>
      <vt:lpstr>Document</vt:lpstr>
      <vt:lpstr>Документ</vt:lpstr>
      <vt:lpstr>Речевая готовность детей к школе  Советы логопеда.</vt:lpstr>
      <vt:lpstr>Презентация PowerPoint</vt:lpstr>
      <vt:lpstr>Презентация PowerPoint</vt:lpstr>
      <vt:lpstr>Возможные нарушения устной речи у детей</vt:lpstr>
      <vt:lpstr>Настораживающие симптомы</vt:lpstr>
      <vt:lpstr>Презентация PowerPoint</vt:lpstr>
      <vt:lpstr>Ошибки письма</vt:lpstr>
      <vt:lpstr>Презентация PowerPoint</vt:lpstr>
      <vt:lpstr>Презентация PowerPoint</vt:lpstr>
      <vt:lpstr>Презентация PowerPoint</vt:lpstr>
      <vt:lpstr>Причины речевых нарушений</vt:lpstr>
      <vt:lpstr>Чем грозят стойкие нарушения чтения и письма?</vt:lpstr>
      <vt:lpstr>Что значит «речевая готовность к школе»?</vt:lpstr>
      <vt:lpstr>Презентация PowerPoint</vt:lpstr>
      <vt:lpstr>Презентация PowerPoint</vt:lpstr>
      <vt:lpstr>Презентация PowerPoint</vt:lpstr>
      <vt:lpstr>Звукопроизношение</vt:lpstr>
      <vt:lpstr>Презентация PowerPoint</vt:lpstr>
      <vt:lpstr>Развитие фонематического восприятия</vt:lpstr>
      <vt:lpstr>Презентация PowerPoint</vt:lpstr>
      <vt:lpstr>Развитие звукового анализа</vt:lpstr>
      <vt:lpstr>Развитие звукового анализа</vt:lpstr>
      <vt:lpstr>Презентация PowerPoint</vt:lpstr>
      <vt:lpstr>Презентация PowerPoint</vt:lpstr>
      <vt:lpstr>Презентация PowerPoint</vt:lpstr>
      <vt:lpstr>ПОЛНЫЙ ЗВУКО –БУКВЕННЫЙ АНАЛИЗ.  </vt:lpstr>
      <vt:lpstr>Презентация PowerPoint</vt:lpstr>
      <vt:lpstr>Презентация PowerPoint</vt:lpstr>
      <vt:lpstr>Синонимы</vt:lpstr>
      <vt:lpstr>Антонимы</vt:lpstr>
      <vt:lpstr>Презентация PowerPoint</vt:lpstr>
      <vt:lpstr>Презентация PowerPoint</vt:lpstr>
      <vt:lpstr>Презентация PowerPoint</vt:lpstr>
      <vt:lpstr>Слова-признаки</vt:lpstr>
      <vt:lpstr>Слова-признаки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РУКОПИСНЫЕ БУКВЫ не даются нашим детям в  ДОШКОЛЬНОМ ВОЗРАСТЕ</vt:lpstr>
      <vt:lpstr>ИНТЕРЕСНЫе ПРИЁМы ДЛЯ ЗАПОМИНАНИЯ БУКВ</vt:lpstr>
      <vt:lpstr>Презентация PowerPoint</vt:lpstr>
      <vt:lpstr>Презентация PowerPoint</vt:lpstr>
      <vt:lpstr>Презентация PowerPoint</vt:lpstr>
      <vt:lpstr>Графические тренировки</vt:lpstr>
      <vt:lpstr>Двуручное рисование</vt:lpstr>
      <vt:lpstr>Разукрашивание цветными карандашами</vt:lpstr>
      <vt:lpstr>Графические диктанты</vt:lpstr>
      <vt:lpstr>Выкладывание фигурок из счётных палочек</vt:lpstr>
      <vt:lpstr>При ПОДГОТОВКЕ К ПИСЬМУ избегаем механической работы. Придаём заданиям  ИГРОВОЙ ХАРАКТЕР </vt:lpstr>
      <vt:lpstr>Презентация PowerPoint</vt:lpstr>
      <vt:lpstr>Презентация PowerPoint</vt:lpstr>
      <vt:lpstr>Презентация PowerPoint</vt:lpstr>
      <vt:lpstr>Навыки ЗВУКОВОГО АНАЛИЗА и СИНТЕЗА помогают при чтении объединять звуки  в слоги и слова, причём анализ должен предшествовать   синтезу!</vt:lpstr>
      <vt:lpstr>Коррекция ЛЕКСИКО -ГРАММАТИЧЕСКИХ представлений позволяет предупредить не только специфические, но и сопутствующие ошибки</vt:lpstr>
      <vt:lpstr>Презентация PowerPoint</vt:lpstr>
      <vt:lpstr>Уважаемые родители!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203</cp:revision>
  <dcterms:created xsi:type="dcterms:W3CDTF">2014-06-24T15:51:35Z</dcterms:created>
  <dcterms:modified xsi:type="dcterms:W3CDTF">2018-03-18T03:39:53Z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3348918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